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Yeseva One" charset="1" panose="00000500000000000000"/>
      <p:regular r:id="rId26"/>
    </p:embeddedFont>
    <p:embeddedFont>
      <p:font typeface="Amoresa" charset="1" panose="00000000000000000000"/>
      <p:regular r:id="rId27"/>
    </p:embeddedFont>
    <p:embeddedFont>
      <p:font typeface="Poppins" charset="1" panose="00000500000000000000"/>
      <p:regular r:id="rId28"/>
    </p:embeddedFont>
    <p:embeddedFont>
      <p:font typeface="Poppins Bold" charset="1" panose="00000800000000000000"/>
      <p:regular r:id="rId29"/>
    </p:embeddedFont>
    <p:embeddedFont>
      <p:font typeface="Poppins Light" charset="1" panose="00000400000000000000"/>
      <p:regular r:id="rId30"/>
    </p:embeddedFont>
    <p:embeddedFont>
      <p:font typeface="Foda Display" charset="1" panose="000000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 Id="rId4" Target="../media/image4.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 Id="rId4" Target="../media/image4.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https://www.newyorker.com/magazine/2022/06/13/the-surreal-case-of-a-cia-hackers-revenge" TargetMode="External" Type="http://schemas.openxmlformats.org/officeDocument/2006/relationships/hyperlink"/><Relationship Id="rId5" Target="https://www.youtube.com/watch?v=c1Brqr_hCgg&amp;pp=ygUUY2lhIGFnZW50IGdvZXMgcm9ndWU%3D" TargetMode="External" Type="http://schemas.openxmlformats.org/officeDocument/2006/relationships/hyperlink"/><Relationship Id="rId6" Target="https://www.newyorker.com/magazine/2022/06/13/the-surreal-case-of-a-cia-hackers-revenge" TargetMode="External" Type="http://schemas.openxmlformats.org/officeDocument/2006/relationships/hyperlink"/></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9272" t="0" r="-9272" b="0"/>
            </a:stretch>
          </a:blipFill>
        </p:spPr>
      </p:sp>
      <p:grpSp>
        <p:nvGrpSpPr>
          <p:cNvPr name="Group 3" id="3"/>
          <p:cNvGrpSpPr/>
          <p:nvPr/>
        </p:nvGrpSpPr>
        <p:grpSpPr>
          <a:xfrm rot="0">
            <a:off x="2307903" y="-1832298"/>
            <a:ext cx="14453484" cy="14453484"/>
            <a:chOff x="0" y="0"/>
            <a:chExt cx="19271313" cy="19271313"/>
          </a:xfrm>
        </p:grpSpPr>
        <p:sp>
          <p:nvSpPr>
            <p:cNvPr name="Freeform 4" id="4"/>
            <p:cNvSpPr/>
            <p:nvPr/>
          </p:nvSpPr>
          <p:spPr>
            <a:xfrm flipH="false" flipV="false" rot="0">
              <a:off x="0" y="0"/>
              <a:ext cx="19271313" cy="19271313"/>
            </a:xfrm>
            <a:custGeom>
              <a:avLst/>
              <a:gdLst/>
              <a:ahLst/>
              <a:cxnLst/>
              <a:rect r="r" b="b" t="t" l="l"/>
              <a:pathLst>
                <a:path h="19271313" w="19271313">
                  <a:moveTo>
                    <a:pt x="0" y="0"/>
                  </a:moveTo>
                  <a:lnTo>
                    <a:pt x="19271313" y="0"/>
                  </a:lnTo>
                  <a:lnTo>
                    <a:pt x="19271313" y="19271313"/>
                  </a:lnTo>
                  <a:lnTo>
                    <a:pt x="0" y="19271313"/>
                  </a:lnTo>
                  <a:lnTo>
                    <a:pt x="0" y="0"/>
                  </a:lnTo>
                  <a:close/>
                </a:path>
              </a:pathLst>
            </a:custGeom>
            <a:blipFill>
              <a:blip r:embed="rId3">
                <a:alphaModFix amt="50000"/>
              </a:blip>
              <a:stretch>
                <a:fillRect l="0" t="0" r="0" b="0"/>
              </a:stretch>
            </a:blipFill>
          </p:spPr>
        </p:sp>
        <p:sp>
          <p:nvSpPr>
            <p:cNvPr name="Freeform 5" id="5"/>
            <p:cNvSpPr/>
            <p:nvPr/>
          </p:nvSpPr>
          <p:spPr>
            <a:xfrm flipH="false" flipV="false" rot="0">
              <a:off x="13412454" y="12668057"/>
              <a:ext cx="1566545" cy="1478426"/>
            </a:xfrm>
            <a:custGeom>
              <a:avLst/>
              <a:gdLst/>
              <a:ahLst/>
              <a:cxnLst/>
              <a:rect r="r" b="b" t="t" l="l"/>
              <a:pathLst>
                <a:path h="1478426" w="1566545">
                  <a:moveTo>
                    <a:pt x="0" y="0"/>
                  </a:moveTo>
                  <a:lnTo>
                    <a:pt x="1566544" y="0"/>
                  </a:lnTo>
                  <a:lnTo>
                    <a:pt x="1566544" y="1478426"/>
                  </a:lnTo>
                  <a:lnTo>
                    <a:pt x="0" y="1478426"/>
                  </a:lnTo>
                  <a:lnTo>
                    <a:pt x="0" y="0"/>
                  </a:lnTo>
                  <a:close/>
                </a:path>
              </a:pathLst>
            </a:custGeom>
            <a:blipFill>
              <a:blip r:embed="rId4">
                <a:alphaModFix amt="70000"/>
              </a:blip>
              <a:stretch>
                <a:fillRect l="0" t="0" r="0" b="0"/>
              </a:stretch>
            </a:blipFill>
          </p:spPr>
        </p:sp>
        <p:sp>
          <p:nvSpPr>
            <p:cNvPr name="Freeform 6" id="6"/>
            <p:cNvSpPr/>
            <p:nvPr/>
          </p:nvSpPr>
          <p:spPr>
            <a:xfrm flipH="false" flipV="false" rot="0">
              <a:off x="7634836" y="12403380"/>
              <a:ext cx="3916641" cy="3911745"/>
            </a:xfrm>
            <a:custGeom>
              <a:avLst/>
              <a:gdLst/>
              <a:ahLst/>
              <a:cxnLst/>
              <a:rect r="r" b="b" t="t" l="l"/>
              <a:pathLst>
                <a:path h="3911745" w="3916641">
                  <a:moveTo>
                    <a:pt x="0" y="0"/>
                  </a:moveTo>
                  <a:lnTo>
                    <a:pt x="3916641" y="0"/>
                  </a:lnTo>
                  <a:lnTo>
                    <a:pt x="3916641" y="3911746"/>
                  </a:lnTo>
                  <a:lnTo>
                    <a:pt x="0" y="3911746"/>
                  </a:lnTo>
                  <a:lnTo>
                    <a:pt x="0" y="0"/>
                  </a:lnTo>
                  <a:close/>
                </a:path>
              </a:pathLst>
            </a:custGeom>
            <a:blipFill>
              <a:blip r:embed="rId5"/>
              <a:stretch>
                <a:fillRect l="0" t="0" r="0" b="0"/>
              </a:stretch>
            </a:blipFill>
          </p:spPr>
        </p:sp>
        <p:sp>
          <p:nvSpPr>
            <p:cNvPr name="Freeform 7" id="7"/>
            <p:cNvSpPr/>
            <p:nvPr/>
          </p:nvSpPr>
          <p:spPr>
            <a:xfrm flipH="false" flipV="false" rot="0">
              <a:off x="7634836" y="12403380"/>
              <a:ext cx="3916641" cy="3911745"/>
            </a:xfrm>
            <a:custGeom>
              <a:avLst/>
              <a:gdLst/>
              <a:ahLst/>
              <a:cxnLst/>
              <a:rect r="r" b="b" t="t" l="l"/>
              <a:pathLst>
                <a:path h="3911745" w="3916641">
                  <a:moveTo>
                    <a:pt x="0" y="0"/>
                  </a:moveTo>
                  <a:lnTo>
                    <a:pt x="3916641" y="0"/>
                  </a:lnTo>
                  <a:lnTo>
                    <a:pt x="3916641" y="3911746"/>
                  </a:lnTo>
                  <a:lnTo>
                    <a:pt x="0" y="3911746"/>
                  </a:lnTo>
                  <a:lnTo>
                    <a:pt x="0" y="0"/>
                  </a:lnTo>
                  <a:close/>
                </a:path>
              </a:pathLst>
            </a:custGeom>
            <a:blipFill>
              <a:blip r:embed="rId5"/>
              <a:stretch>
                <a:fillRect l="0" t="0" r="0" b="0"/>
              </a:stretch>
            </a:blipFill>
          </p:spPr>
        </p:sp>
      </p:grpSp>
      <p:sp>
        <p:nvSpPr>
          <p:cNvPr name="Freeform 8" id="8"/>
          <p:cNvSpPr/>
          <p:nvPr/>
        </p:nvSpPr>
        <p:spPr>
          <a:xfrm flipH="false" flipV="false" rot="0">
            <a:off x="16263475" y="1405406"/>
            <a:ext cx="995825" cy="994581"/>
          </a:xfrm>
          <a:custGeom>
            <a:avLst/>
            <a:gdLst/>
            <a:ahLst/>
            <a:cxnLst/>
            <a:rect r="r" b="b" t="t" l="l"/>
            <a:pathLst>
              <a:path h="994581" w="995825">
                <a:moveTo>
                  <a:pt x="0" y="0"/>
                </a:moveTo>
                <a:lnTo>
                  <a:pt x="995825" y="0"/>
                </a:lnTo>
                <a:lnTo>
                  <a:pt x="995825" y="994580"/>
                </a:lnTo>
                <a:lnTo>
                  <a:pt x="0" y="994580"/>
                </a:lnTo>
                <a:lnTo>
                  <a:pt x="0" y="0"/>
                </a:lnTo>
                <a:close/>
              </a:path>
            </a:pathLst>
          </a:custGeom>
          <a:blipFill>
            <a:blip r:embed="rId5"/>
            <a:stretch>
              <a:fillRect l="0" t="0" r="0" b="0"/>
            </a:stretch>
          </a:blipFill>
        </p:spPr>
      </p:sp>
      <p:grpSp>
        <p:nvGrpSpPr>
          <p:cNvPr name="Group 9" id="9"/>
          <p:cNvGrpSpPr/>
          <p:nvPr/>
        </p:nvGrpSpPr>
        <p:grpSpPr>
          <a:xfrm rot="0">
            <a:off x="863958" y="178300"/>
            <a:ext cx="2489646" cy="6755438"/>
            <a:chOff x="0" y="0"/>
            <a:chExt cx="3319528" cy="9007250"/>
          </a:xfrm>
        </p:grpSpPr>
        <p:sp>
          <p:nvSpPr>
            <p:cNvPr name="Freeform 10" id="10"/>
            <p:cNvSpPr/>
            <p:nvPr/>
          </p:nvSpPr>
          <p:spPr>
            <a:xfrm flipH="true" flipV="false" rot="0">
              <a:off x="0" y="7957366"/>
              <a:ext cx="1112460" cy="1049884"/>
            </a:xfrm>
            <a:custGeom>
              <a:avLst/>
              <a:gdLst/>
              <a:ahLst/>
              <a:cxnLst/>
              <a:rect r="r" b="b" t="t" l="l"/>
              <a:pathLst>
                <a:path h="1049884" w="1112460">
                  <a:moveTo>
                    <a:pt x="1112460" y="0"/>
                  </a:moveTo>
                  <a:lnTo>
                    <a:pt x="0" y="0"/>
                  </a:lnTo>
                  <a:lnTo>
                    <a:pt x="0" y="1049884"/>
                  </a:lnTo>
                  <a:lnTo>
                    <a:pt x="1112460" y="1049884"/>
                  </a:lnTo>
                  <a:lnTo>
                    <a:pt x="1112460" y="0"/>
                  </a:lnTo>
                  <a:close/>
                </a:path>
              </a:pathLst>
            </a:custGeom>
            <a:blipFill>
              <a:blip r:embed="rId4">
                <a:alphaModFix amt="70000"/>
              </a:blip>
              <a:stretch>
                <a:fillRect l="0" t="0" r="0" b="0"/>
              </a:stretch>
            </a:blipFill>
          </p:spPr>
        </p:sp>
        <p:sp>
          <p:nvSpPr>
            <p:cNvPr name="Freeform 11" id="11"/>
            <p:cNvSpPr/>
            <p:nvPr/>
          </p:nvSpPr>
          <p:spPr>
            <a:xfrm flipH="false" flipV="false" rot="0">
              <a:off x="1339502" y="0"/>
              <a:ext cx="1980025" cy="1977550"/>
            </a:xfrm>
            <a:custGeom>
              <a:avLst/>
              <a:gdLst/>
              <a:ahLst/>
              <a:cxnLst/>
              <a:rect r="r" b="b" t="t" l="l"/>
              <a:pathLst>
                <a:path h="1977550" w="1980025">
                  <a:moveTo>
                    <a:pt x="0" y="0"/>
                  </a:moveTo>
                  <a:lnTo>
                    <a:pt x="1980026" y="0"/>
                  </a:lnTo>
                  <a:lnTo>
                    <a:pt x="1980026" y="1977550"/>
                  </a:lnTo>
                  <a:lnTo>
                    <a:pt x="0" y="1977550"/>
                  </a:lnTo>
                  <a:lnTo>
                    <a:pt x="0" y="0"/>
                  </a:lnTo>
                  <a:close/>
                </a:path>
              </a:pathLst>
            </a:custGeom>
            <a:blipFill>
              <a:blip r:embed="rId5"/>
              <a:stretch>
                <a:fillRect l="0" t="0" r="0" b="0"/>
              </a:stretch>
            </a:blipFill>
          </p:spPr>
        </p:sp>
      </p:grpSp>
      <p:sp>
        <p:nvSpPr>
          <p:cNvPr name="TextBox 12" id="12"/>
          <p:cNvSpPr txBox="true"/>
          <p:nvPr/>
        </p:nvSpPr>
        <p:spPr>
          <a:xfrm rot="0">
            <a:off x="1831653" y="2876236"/>
            <a:ext cx="14624694" cy="2259895"/>
          </a:xfrm>
          <a:prstGeom prst="rect">
            <a:avLst/>
          </a:prstGeom>
        </p:spPr>
        <p:txBody>
          <a:bodyPr anchor="t" rtlCol="false" tIns="0" lIns="0" bIns="0" rIns="0">
            <a:spAutoFit/>
          </a:bodyPr>
          <a:lstStyle/>
          <a:p>
            <a:pPr algn="ctr">
              <a:lnSpc>
                <a:spcPts val="16574"/>
              </a:lnSpc>
            </a:pPr>
            <a:r>
              <a:rPr lang="en-US" sz="18015">
                <a:solidFill>
                  <a:srgbClr val="FAF9F4"/>
                </a:solidFill>
                <a:latin typeface="Yeseva One"/>
                <a:ea typeface="Yeseva One"/>
                <a:cs typeface="Yeseva One"/>
                <a:sym typeface="Yeseva One"/>
              </a:rPr>
              <a:t>ETIKA</a:t>
            </a:r>
          </a:p>
        </p:txBody>
      </p:sp>
      <p:sp>
        <p:nvSpPr>
          <p:cNvPr name="TextBox 13" id="13"/>
          <p:cNvSpPr txBox="true"/>
          <p:nvPr/>
        </p:nvSpPr>
        <p:spPr>
          <a:xfrm rot="0">
            <a:off x="3677824" y="5074689"/>
            <a:ext cx="10932353" cy="1167647"/>
          </a:xfrm>
          <a:prstGeom prst="rect">
            <a:avLst/>
          </a:prstGeom>
        </p:spPr>
        <p:txBody>
          <a:bodyPr anchor="t" rtlCol="false" tIns="0" lIns="0" bIns="0" rIns="0">
            <a:spAutoFit/>
          </a:bodyPr>
          <a:lstStyle/>
          <a:p>
            <a:pPr algn="just">
              <a:lnSpc>
                <a:spcPts val="8523"/>
              </a:lnSpc>
            </a:pPr>
            <a:r>
              <a:rPr lang="en-US" sz="9264">
                <a:solidFill>
                  <a:srgbClr val="FAF9F4"/>
                </a:solidFill>
                <a:latin typeface="Amoresa"/>
                <a:ea typeface="Amoresa"/>
                <a:cs typeface="Amoresa"/>
                <a:sym typeface="Amoresa"/>
              </a:rPr>
              <a:t>Umum dan Profesi</a:t>
            </a:r>
          </a:p>
        </p:txBody>
      </p:sp>
      <p:sp>
        <p:nvSpPr>
          <p:cNvPr name="TextBox 14" id="14"/>
          <p:cNvSpPr txBox="true"/>
          <p:nvPr/>
        </p:nvSpPr>
        <p:spPr>
          <a:xfrm rot="0">
            <a:off x="4195243" y="1576603"/>
            <a:ext cx="9897513" cy="566461"/>
          </a:xfrm>
          <a:prstGeom prst="rect">
            <a:avLst/>
          </a:prstGeom>
        </p:spPr>
        <p:txBody>
          <a:bodyPr anchor="t" rtlCol="false" tIns="0" lIns="0" bIns="0" rIns="0">
            <a:spAutoFit/>
          </a:bodyPr>
          <a:lstStyle/>
          <a:p>
            <a:pPr algn="ctr">
              <a:lnSpc>
                <a:spcPts val="4477"/>
              </a:lnSpc>
              <a:spcBef>
                <a:spcPct val="0"/>
              </a:spcBef>
            </a:pPr>
            <a:r>
              <a:rPr lang="en-US" sz="3198">
                <a:solidFill>
                  <a:srgbClr val="FAF9F4"/>
                </a:solidFill>
                <a:latin typeface="Poppins"/>
                <a:ea typeface="Poppins"/>
                <a:cs typeface="Poppins"/>
                <a:sym typeface="Poppins"/>
              </a:rPr>
              <a:t>IF2180 Sosio-Informatika dan Profesionalisme</a:t>
            </a:r>
          </a:p>
        </p:txBody>
      </p:sp>
      <p:sp>
        <p:nvSpPr>
          <p:cNvPr name="TextBox 15" id="15"/>
          <p:cNvSpPr txBox="true"/>
          <p:nvPr/>
        </p:nvSpPr>
        <p:spPr>
          <a:xfrm rot="0">
            <a:off x="1028700" y="6964792"/>
            <a:ext cx="3266486" cy="441325"/>
          </a:xfrm>
          <a:prstGeom prst="rect">
            <a:avLst/>
          </a:prstGeom>
        </p:spPr>
        <p:txBody>
          <a:bodyPr anchor="t" rtlCol="false" tIns="0" lIns="0" bIns="0" rIns="0">
            <a:spAutoFit/>
          </a:bodyPr>
          <a:lstStyle/>
          <a:p>
            <a:pPr algn="l">
              <a:lnSpc>
                <a:spcPts val="3499"/>
              </a:lnSpc>
              <a:spcBef>
                <a:spcPct val="0"/>
              </a:spcBef>
            </a:pPr>
            <a:r>
              <a:rPr lang="en-US" sz="2499" b="true">
                <a:solidFill>
                  <a:srgbClr val="FAF9F4"/>
                </a:solidFill>
                <a:latin typeface="Poppins Bold"/>
                <a:ea typeface="Poppins Bold"/>
                <a:cs typeface="Poppins Bold"/>
                <a:sym typeface="Poppins Bold"/>
              </a:rPr>
              <a:t>Oleh:</a:t>
            </a:r>
          </a:p>
        </p:txBody>
      </p:sp>
      <p:sp>
        <p:nvSpPr>
          <p:cNvPr name="TextBox 16" id="16"/>
          <p:cNvSpPr txBox="true"/>
          <p:nvPr/>
        </p:nvSpPr>
        <p:spPr>
          <a:xfrm rot="0">
            <a:off x="1028700" y="7586939"/>
            <a:ext cx="7797416" cy="1317625"/>
          </a:xfrm>
          <a:prstGeom prst="rect">
            <a:avLst/>
          </a:prstGeom>
        </p:spPr>
        <p:txBody>
          <a:bodyPr anchor="t" rtlCol="false" tIns="0" lIns="0" bIns="0" rIns="0">
            <a:spAutoFit/>
          </a:bodyPr>
          <a:lstStyle/>
          <a:p>
            <a:pPr algn="l">
              <a:lnSpc>
                <a:spcPts val="3499"/>
              </a:lnSpc>
            </a:pPr>
            <a:r>
              <a:rPr lang="en-US" sz="2499">
                <a:solidFill>
                  <a:srgbClr val="FAF9F4"/>
                </a:solidFill>
                <a:latin typeface="Poppins"/>
                <a:ea typeface="Poppins"/>
                <a:cs typeface="Poppins"/>
                <a:sym typeface="Poppins"/>
              </a:rPr>
              <a:t>13522005    Ahmad Naufal Ramadan</a:t>
            </a:r>
          </a:p>
          <a:p>
            <a:pPr algn="l">
              <a:lnSpc>
                <a:spcPts val="3499"/>
              </a:lnSpc>
            </a:pPr>
            <a:r>
              <a:rPr lang="en-US" sz="2499">
                <a:solidFill>
                  <a:srgbClr val="FAF9F4"/>
                </a:solidFill>
                <a:latin typeface="Poppins"/>
                <a:ea typeface="Poppins"/>
                <a:cs typeface="Poppins"/>
                <a:sym typeface="Poppins"/>
              </a:rPr>
              <a:t>13522013     Denise Felicia Tiowanni</a:t>
            </a:r>
          </a:p>
          <a:p>
            <a:pPr algn="l">
              <a:lnSpc>
                <a:spcPts val="3499"/>
              </a:lnSpc>
              <a:spcBef>
                <a:spcPct val="0"/>
              </a:spcBef>
            </a:pPr>
            <a:r>
              <a:rPr lang="en-US" sz="2499">
                <a:solidFill>
                  <a:srgbClr val="FAF9F4"/>
                </a:solidFill>
                <a:latin typeface="Poppins"/>
                <a:ea typeface="Poppins"/>
                <a:cs typeface="Poppins"/>
                <a:sym typeface="Poppins"/>
              </a:rPr>
              <a:t>13522053    Erdianti Wiga Putri Andini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13009561" y="-1351416"/>
            <a:ext cx="8070390" cy="8402296"/>
            <a:chOff x="0" y="0"/>
            <a:chExt cx="10760520" cy="11203061"/>
          </a:xfrm>
        </p:grpSpPr>
        <p:sp>
          <p:nvSpPr>
            <p:cNvPr name="Freeform 3" id="3"/>
            <p:cNvSpPr/>
            <p:nvPr/>
          </p:nvSpPr>
          <p:spPr>
            <a:xfrm flipH="false" flipV="false" rot="2872567">
              <a:off x="-66390" y="3273088"/>
              <a:ext cx="10893299" cy="4656885"/>
            </a:xfrm>
            <a:custGeom>
              <a:avLst/>
              <a:gdLst/>
              <a:ahLst/>
              <a:cxnLst/>
              <a:rect r="r" b="b" t="t" l="l"/>
              <a:pathLst>
                <a:path h="4656885" w="10893299">
                  <a:moveTo>
                    <a:pt x="0" y="0"/>
                  </a:moveTo>
                  <a:lnTo>
                    <a:pt x="10893300" y="0"/>
                  </a:lnTo>
                  <a:lnTo>
                    <a:pt x="10893300" y="4656885"/>
                  </a:lnTo>
                  <a:lnTo>
                    <a:pt x="0" y="4656885"/>
                  </a:lnTo>
                  <a:lnTo>
                    <a:pt x="0" y="0"/>
                  </a:lnTo>
                  <a:close/>
                </a:path>
              </a:pathLst>
            </a:custGeom>
            <a:blipFill>
              <a:blip r:embed="rId2"/>
              <a:stretch>
                <a:fillRect l="0" t="0" r="0" b="0"/>
              </a:stretch>
            </a:blipFill>
          </p:spPr>
        </p:sp>
        <p:sp>
          <p:nvSpPr>
            <p:cNvPr name="Freeform 4" id="4"/>
            <p:cNvSpPr/>
            <p:nvPr/>
          </p:nvSpPr>
          <p:spPr>
            <a:xfrm flipH="false" flipV="false" rot="0">
              <a:off x="5159679" y="8880260"/>
              <a:ext cx="1013279" cy="956282"/>
            </a:xfrm>
            <a:custGeom>
              <a:avLst/>
              <a:gdLst/>
              <a:ahLst/>
              <a:cxnLst/>
              <a:rect r="r" b="b" t="t" l="l"/>
              <a:pathLst>
                <a:path h="956282" w="1013279">
                  <a:moveTo>
                    <a:pt x="0" y="0"/>
                  </a:moveTo>
                  <a:lnTo>
                    <a:pt x="1013279" y="0"/>
                  </a:lnTo>
                  <a:lnTo>
                    <a:pt x="1013279" y="956282"/>
                  </a:lnTo>
                  <a:lnTo>
                    <a:pt x="0" y="956282"/>
                  </a:lnTo>
                  <a:lnTo>
                    <a:pt x="0" y="0"/>
                  </a:lnTo>
                  <a:close/>
                </a:path>
              </a:pathLst>
            </a:custGeom>
            <a:blipFill>
              <a:blip r:embed="rId3"/>
              <a:stretch>
                <a:fillRect l="0" t="0" r="0" b="0"/>
              </a:stretch>
            </a:blipFill>
          </p:spPr>
        </p:sp>
      </p:grpSp>
      <p:sp>
        <p:nvSpPr>
          <p:cNvPr name="TextBox 5" id="5"/>
          <p:cNvSpPr txBox="true"/>
          <p:nvPr/>
        </p:nvSpPr>
        <p:spPr>
          <a:xfrm rot="0">
            <a:off x="769579" y="1209675"/>
            <a:ext cx="12317763" cy="1352451"/>
          </a:xfrm>
          <a:prstGeom prst="rect">
            <a:avLst/>
          </a:prstGeom>
        </p:spPr>
        <p:txBody>
          <a:bodyPr anchor="t" rtlCol="false" tIns="0" lIns="0" bIns="0" rIns="0">
            <a:spAutoFit/>
          </a:bodyPr>
          <a:lstStyle/>
          <a:p>
            <a:pPr algn="l">
              <a:lnSpc>
                <a:spcPts val="10121"/>
              </a:lnSpc>
            </a:pPr>
            <a:r>
              <a:rPr lang="en-US" sz="10121" spc="-506">
                <a:solidFill>
                  <a:srgbClr val="7E5791"/>
                </a:solidFill>
                <a:latin typeface="Yeseva One"/>
                <a:ea typeface="Yeseva One"/>
                <a:cs typeface="Yeseva One"/>
                <a:sym typeface="Yeseva One"/>
              </a:rPr>
              <a:t>The Virtue</a:t>
            </a:r>
          </a:p>
        </p:txBody>
      </p:sp>
      <p:sp>
        <p:nvSpPr>
          <p:cNvPr name="TextBox 6" id="6"/>
          <p:cNvSpPr txBox="true"/>
          <p:nvPr/>
        </p:nvSpPr>
        <p:spPr>
          <a:xfrm rot="0">
            <a:off x="7257588" y="1697008"/>
            <a:ext cx="7091589" cy="865118"/>
          </a:xfrm>
          <a:prstGeom prst="rect">
            <a:avLst/>
          </a:prstGeom>
        </p:spPr>
        <p:txBody>
          <a:bodyPr anchor="t" rtlCol="false" tIns="0" lIns="0" bIns="0" rIns="0">
            <a:spAutoFit/>
          </a:bodyPr>
          <a:lstStyle/>
          <a:p>
            <a:pPr algn="l">
              <a:lnSpc>
                <a:spcPts val="6364"/>
              </a:lnSpc>
            </a:pPr>
            <a:r>
              <a:rPr lang="en-US" sz="6917">
                <a:solidFill>
                  <a:srgbClr val="7E5791"/>
                </a:solidFill>
                <a:latin typeface="Amoresa"/>
                <a:ea typeface="Amoresa"/>
                <a:cs typeface="Amoresa"/>
                <a:sym typeface="Amoresa"/>
              </a:rPr>
              <a:t>Approach</a:t>
            </a:r>
          </a:p>
        </p:txBody>
      </p:sp>
      <p:sp>
        <p:nvSpPr>
          <p:cNvPr name="TextBox 7" id="7"/>
          <p:cNvSpPr txBox="true"/>
          <p:nvPr/>
        </p:nvSpPr>
        <p:spPr>
          <a:xfrm rot="0">
            <a:off x="769579" y="2783057"/>
            <a:ext cx="15046122" cy="5699125"/>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201E21"/>
                </a:solidFill>
                <a:latin typeface="Poppins Light"/>
                <a:ea typeface="Poppins Light"/>
                <a:cs typeface="Poppins Light"/>
                <a:sym typeface="Poppins Light"/>
              </a:rPr>
              <a:t>Keputusan ABC Corporation untuk menerapkan teknologi XTech tanpa mempertimbangkan dampak bagi 3.000 karyawan yang akan kehilangan pekerjaan menunjukkan kurangnya kesetiaan, keadilan, dan kemurahan hati, karena kesejahteraan mereka, termasuk risiko pengangguran dan ketidakstabilan finansial, tidak diprioritaskan. Perusahaan juga dianggap tidak beroperasi dengan integritas jika hanya fokus pada keuntungan tanpa memperhatikan dampak sosialnya. Selain itu, meskipun langkah ini memerlukan keberanian, tindakan ini kurang bijaksana jika dampak negatif bagi karyawan dan masyarakat tidak dipertimbangkan dengan hati-hati.</a:t>
            </a:r>
          </a:p>
          <a:p>
            <a:pPr algn="just">
              <a:lnSpc>
                <a:spcPts val="3499"/>
              </a:lnSpc>
            </a:pPr>
          </a:p>
          <a:p>
            <a:pPr algn="just">
              <a:lnSpc>
                <a:spcPts val="3499"/>
              </a:lnSpc>
              <a:spcBef>
                <a:spcPct val="0"/>
              </a:spcBef>
            </a:pPr>
            <a:r>
              <a:rPr lang="en-US" b="true" sz="2499" u="sng">
                <a:solidFill>
                  <a:srgbClr val="201E21"/>
                </a:solidFill>
                <a:latin typeface="Poppins Bold"/>
                <a:ea typeface="Poppins Bold"/>
                <a:cs typeface="Poppins Bold"/>
                <a:sym typeface="Poppins Bold"/>
              </a:rPr>
              <a:t>ALTERNATIF</a:t>
            </a:r>
            <a:r>
              <a:rPr lang="en-US" sz="2499">
                <a:solidFill>
                  <a:srgbClr val="201E21"/>
                </a:solidFill>
                <a:latin typeface="Poppins Light"/>
                <a:ea typeface="Poppins Light"/>
                <a:cs typeface="Poppins Light"/>
                <a:sym typeface="Poppins Light"/>
              </a:rPr>
              <a:t>: Perusahaan dapat melibatkan karyawan dalam proses pengambilan keputusan, mempertimbangkan apakah penggantian teknologi dengan XTech benar-benar diperlukan, atau jika karyawan dapat mengembangkan keterampilan yang setara sehingga pergantian teknologi tersebut tidak diperlukan.</a:t>
            </a:r>
          </a:p>
        </p:txBody>
      </p:sp>
      <p:sp>
        <p:nvSpPr>
          <p:cNvPr name="TextBox 8" id="8"/>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9272" t="0" r="-9272" b="0"/>
            </a:stretch>
          </a:blipFill>
        </p:spPr>
      </p:sp>
      <p:grpSp>
        <p:nvGrpSpPr>
          <p:cNvPr name="Group 3" id="3"/>
          <p:cNvGrpSpPr/>
          <p:nvPr/>
        </p:nvGrpSpPr>
        <p:grpSpPr>
          <a:xfrm rot="0">
            <a:off x="769579" y="3096191"/>
            <a:ext cx="14512603" cy="5628044"/>
            <a:chOff x="0" y="0"/>
            <a:chExt cx="3822249" cy="1482283"/>
          </a:xfrm>
        </p:grpSpPr>
        <p:sp>
          <p:nvSpPr>
            <p:cNvPr name="Freeform 4" id="4"/>
            <p:cNvSpPr/>
            <p:nvPr/>
          </p:nvSpPr>
          <p:spPr>
            <a:xfrm flipH="false" flipV="false" rot="0">
              <a:off x="0" y="0"/>
              <a:ext cx="3822249" cy="1482283"/>
            </a:xfrm>
            <a:custGeom>
              <a:avLst/>
              <a:gdLst/>
              <a:ahLst/>
              <a:cxnLst/>
              <a:rect r="r" b="b" t="t" l="l"/>
              <a:pathLst>
                <a:path h="1482283" w="3822249">
                  <a:moveTo>
                    <a:pt x="48012" y="0"/>
                  </a:moveTo>
                  <a:lnTo>
                    <a:pt x="3774238" y="0"/>
                  </a:lnTo>
                  <a:cubicBezTo>
                    <a:pt x="3786971" y="0"/>
                    <a:pt x="3799183" y="5058"/>
                    <a:pt x="3808187" y="14062"/>
                  </a:cubicBezTo>
                  <a:cubicBezTo>
                    <a:pt x="3817191" y="23066"/>
                    <a:pt x="3822249" y="35278"/>
                    <a:pt x="3822249" y="48012"/>
                  </a:cubicBezTo>
                  <a:lnTo>
                    <a:pt x="3822249" y="1434272"/>
                  </a:lnTo>
                  <a:cubicBezTo>
                    <a:pt x="3822249" y="1460788"/>
                    <a:pt x="3800754" y="1482283"/>
                    <a:pt x="3774238" y="1482283"/>
                  </a:cubicBezTo>
                  <a:lnTo>
                    <a:pt x="48012" y="1482283"/>
                  </a:lnTo>
                  <a:cubicBezTo>
                    <a:pt x="35278" y="1482283"/>
                    <a:pt x="23066" y="1477225"/>
                    <a:pt x="14062" y="1468221"/>
                  </a:cubicBezTo>
                  <a:cubicBezTo>
                    <a:pt x="5058" y="1459217"/>
                    <a:pt x="0" y="1447005"/>
                    <a:pt x="0" y="1434272"/>
                  </a:cubicBezTo>
                  <a:lnTo>
                    <a:pt x="0" y="48012"/>
                  </a:lnTo>
                  <a:cubicBezTo>
                    <a:pt x="0" y="35278"/>
                    <a:pt x="5058" y="23066"/>
                    <a:pt x="14062" y="14062"/>
                  </a:cubicBezTo>
                  <a:cubicBezTo>
                    <a:pt x="23066" y="5058"/>
                    <a:pt x="35278" y="0"/>
                    <a:pt x="48012" y="0"/>
                  </a:cubicBezTo>
                  <a:close/>
                </a:path>
              </a:pathLst>
            </a:custGeom>
            <a:solidFill>
              <a:srgbClr val="FAF9F4"/>
            </a:solidFill>
            <a:ln w="19050" cap="rnd">
              <a:solidFill>
                <a:srgbClr val="FAF9F4"/>
              </a:solidFill>
              <a:prstDash val="solid"/>
              <a:round/>
            </a:ln>
          </p:spPr>
        </p:sp>
        <p:sp>
          <p:nvSpPr>
            <p:cNvPr name="TextBox 5" id="5"/>
            <p:cNvSpPr txBox="true"/>
            <p:nvPr/>
          </p:nvSpPr>
          <p:spPr>
            <a:xfrm>
              <a:off x="0" y="-57150"/>
              <a:ext cx="3822249" cy="1539433"/>
            </a:xfrm>
            <a:prstGeom prst="rect">
              <a:avLst/>
            </a:prstGeom>
          </p:spPr>
          <p:txBody>
            <a:bodyPr anchor="ctr" rtlCol="false" tIns="50800" lIns="50800" bIns="50800" rIns="50800"/>
            <a:lstStyle/>
            <a:p>
              <a:pPr algn="ctr" marL="0" indent="0" lvl="0">
                <a:lnSpc>
                  <a:spcPts val="2520"/>
                </a:lnSpc>
                <a:spcBef>
                  <a:spcPct val="0"/>
                </a:spcBef>
              </a:pPr>
            </a:p>
          </p:txBody>
        </p:sp>
      </p:grpSp>
      <p:sp>
        <p:nvSpPr>
          <p:cNvPr name="Freeform 6" id="6"/>
          <p:cNvSpPr/>
          <p:nvPr/>
        </p:nvSpPr>
        <p:spPr>
          <a:xfrm flipH="true" flipV="false" rot="0">
            <a:off x="14179903" y="5790735"/>
            <a:ext cx="8216194" cy="6326469"/>
          </a:xfrm>
          <a:custGeom>
            <a:avLst/>
            <a:gdLst/>
            <a:ahLst/>
            <a:cxnLst/>
            <a:rect r="r" b="b" t="t" l="l"/>
            <a:pathLst>
              <a:path h="6326469" w="8216194">
                <a:moveTo>
                  <a:pt x="8216194" y="0"/>
                </a:moveTo>
                <a:lnTo>
                  <a:pt x="0" y="0"/>
                </a:lnTo>
                <a:lnTo>
                  <a:pt x="0" y="6326469"/>
                </a:lnTo>
                <a:lnTo>
                  <a:pt x="8216194" y="6326469"/>
                </a:lnTo>
                <a:lnTo>
                  <a:pt x="8216194" y="0"/>
                </a:lnTo>
                <a:close/>
              </a:path>
            </a:pathLst>
          </a:custGeom>
          <a:blipFill>
            <a:blip r:embed="rId3"/>
            <a:stretch>
              <a:fillRect l="0" t="0" r="0" b="0"/>
            </a:stretch>
          </a:blipFill>
        </p:spPr>
      </p:sp>
      <p:sp>
        <p:nvSpPr>
          <p:cNvPr name="Freeform 7" id="7"/>
          <p:cNvSpPr/>
          <p:nvPr/>
        </p:nvSpPr>
        <p:spPr>
          <a:xfrm flipH="false" flipV="false" rot="0">
            <a:off x="-3270511" y="-2458497"/>
            <a:ext cx="8598422" cy="6620785"/>
          </a:xfrm>
          <a:custGeom>
            <a:avLst/>
            <a:gdLst/>
            <a:ahLst/>
            <a:cxnLst/>
            <a:rect r="r" b="b" t="t" l="l"/>
            <a:pathLst>
              <a:path h="6620785" w="8598422">
                <a:moveTo>
                  <a:pt x="0" y="0"/>
                </a:moveTo>
                <a:lnTo>
                  <a:pt x="8598422" y="0"/>
                </a:lnTo>
                <a:lnTo>
                  <a:pt x="8598422" y="6620785"/>
                </a:lnTo>
                <a:lnTo>
                  <a:pt x="0" y="6620785"/>
                </a:lnTo>
                <a:lnTo>
                  <a:pt x="0" y="0"/>
                </a:lnTo>
                <a:close/>
              </a:path>
            </a:pathLst>
          </a:custGeom>
          <a:blipFill>
            <a:blip r:embed="rId3"/>
            <a:stretch>
              <a:fillRect l="0" t="0" r="0" b="0"/>
            </a:stretch>
          </a:blipFill>
        </p:spPr>
      </p:sp>
      <p:sp>
        <p:nvSpPr>
          <p:cNvPr name="TextBox 8" id="8"/>
          <p:cNvSpPr txBox="true"/>
          <p:nvPr/>
        </p:nvSpPr>
        <p:spPr>
          <a:xfrm rot="0">
            <a:off x="769579" y="1209675"/>
            <a:ext cx="7424488" cy="1352451"/>
          </a:xfrm>
          <a:prstGeom prst="rect">
            <a:avLst/>
          </a:prstGeom>
        </p:spPr>
        <p:txBody>
          <a:bodyPr anchor="t" rtlCol="false" tIns="0" lIns="0" bIns="0" rIns="0">
            <a:spAutoFit/>
          </a:bodyPr>
          <a:lstStyle/>
          <a:p>
            <a:pPr algn="l">
              <a:lnSpc>
                <a:spcPts val="10121"/>
              </a:lnSpc>
            </a:pPr>
            <a:r>
              <a:rPr lang="en-US" sz="10121" spc="-506">
                <a:solidFill>
                  <a:srgbClr val="FAF9F4"/>
                </a:solidFill>
                <a:latin typeface="Yeseva One"/>
                <a:ea typeface="Yeseva One"/>
                <a:cs typeface="Yeseva One"/>
                <a:sym typeface="Yeseva One"/>
              </a:rPr>
              <a:t>Kesimpulan</a:t>
            </a:r>
          </a:p>
        </p:txBody>
      </p:sp>
      <p:sp>
        <p:nvSpPr>
          <p:cNvPr name="TextBox 9" id="9"/>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FAF9F4"/>
                </a:solidFill>
                <a:latin typeface="Poppins Light"/>
                <a:ea typeface="Poppins Light"/>
                <a:cs typeface="Poppins Light"/>
                <a:sym typeface="Poppins Light"/>
              </a:rPr>
              <a:t>IF2180 Sosio-Informatika dan Profesionalisme</a:t>
            </a:r>
          </a:p>
        </p:txBody>
      </p:sp>
      <p:sp>
        <p:nvSpPr>
          <p:cNvPr name="TextBox 10" id="10"/>
          <p:cNvSpPr txBox="true"/>
          <p:nvPr/>
        </p:nvSpPr>
        <p:spPr>
          <a:xfrm rot="0">
            <a:off x="1412437" y="3697924"/>
            <a:ext cx="13095283" cy="3442970"/>
          </a:xfrm>
          <a:prstGeom prst="rect">
            <a:avLst/>
          </a:prstGeom>
        </p:spPr>
        <p:txBody>
          <a:bodyPr anchor="t" rtlCol="false" tIns="0" lIns="0" bIns="0" rIns="0">
            <a:spAutoFit/>
          </a:bodyPr>
          <a:lstStyle/>
          <a:p>
            <a:pPr algn="just">
              <a:lnSpc>
                <a:spcPts val="3430"/>
              </a:lnSpc>
              <a:spcBef>
                <a:spcPct val="0"/>
              </a:spcBef>
            </a:pPr>
            <a:r>
              <a:rPr lang="en-US" sz="2450">
                <a:solidFill>
                  <a:srgbClr val="201E21"/>
                </a:solidFill>
                <a:latin typeface="Poppins"/>
                <a:ea typeface="Poppins"/>
                <a:cs typeface="Poppins"/>
                <a:sym typeface="Poppins"/>
              </a:rPr>
              <a:t>Meskipun penerapan XTech dapat memberikan manfaat besar bagi ABC Corporation dan Kota Pengetahuan dalam jangka panjang, keputusan ini tetap </a:t>
            </a:r>
            <a:r>
              <a:rPr lang="en-US" b="true" sz="2450">
                <a:solidFill>
                  <a:srgbClr val="201E21"/>
                </a:solidFill>
                <a:latin typeface="Poppins Bold"/>
                <a:ea typeface="Poppins Bold"/>
                <a:cs typeface="Poppins Bold"/>
                <a:sym typeface="Poppins Bold"/>
              </a:rPr>
              <a:t>menimbulkan masalah etis.</a:t>
            </a:r>
            <a:r>
              <a:rPr lang="en-US" sz="2450">
                <a:solidFill>
                  <a:srgbClr val="201E21"/>
                </a:solidFill>
                <a:latin typeface="Poppins"/>
                <a:ea typeface="Poppins"/>
                <a:cs typeface="Poppins"/>
                <a:sym typeface="Poppins"/>
              </a:rPr>
              <a:t> Hilangnya pekerjaan secara signifikan, ketidakstabilan ekonomi jangka pendek, dan potensi pelanggaran terhadap hak-hak karyawan merupakan isu-isu yang perlu diperhitungkan dengan hati-hati. Solusi yang paling etis adalah melanjutkan penerapan XTech dengan </a:t>
            </a:r>
            <a:r>
              <a:rPr lang="en-US" b="true" sz="2450">
                <a:solidFill>
                  <a:srgbClr val="201E21"/>
                </a:solidFill>
                <a:latin typeface="Poppins Bold"/>
                <a:ea typeface="Poppins Bold"/>
                <a:cs typeface="Poppins Bold"/>
                <a:sym typeface="Poppins Bold"/>
              </a:rPr>
              <a:t>perencanaan transisi yang matang</a:t>
            </a:r>
            <a:r>
              <a:rPr lang="en-US" sz="2450">
                <a:solidFill>
                  <a:srgbClr val="201E21"/>
                </a:solidFill>
                <a:latin typeface="Poppins"/>
                <a:ea typeface="Poppins"/>
                <a:cs typeface="Poppins"/>
                <a:sym typeface="Poppins"/>
              </a:rPr>
              <a:t>, memastikan pelatihan ulang, kompensasi yang layak, serta kerjasama dengan pemerintah lokal untuk memitigasi dampak sosial dan ekonomi.</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9272" t="0" r="-9272" b="0"/>
            </a:stretch>
          </a:blipFill>
        </p:spPr>
      </p:sp>
      <p:grpSp>
        <p:nvGrpSpPr>
          <p:cNvPr name="Group 3" id="3"/>
          <p:cNvGrpSpPr/>
          <p:nvPr/>
        </p:nvGrpSpPr>
        <p:grpSpPr>
          <a:xfrm rot="0">
            <a:off x="14134881" y="-847840"/>
            <a:ext cx="7829988" cy="7820200"/>
            <a:chOff x="0" y="0"/>
            <a:chExt cx="10439984" cy="10426934"/>
          </a:xfrm>
        </p:grpSpPr>
        <p:sp>
          <p:nvSpPr>
            <p:cNvPr name="Freeform 4" id="4"/>
            <p:cNvSpPr/>
            <p:nvPr/>
          </p:nvSpPr>
          <p:spPr>
            <a:xfrm flipH="false" flipV="false" rot="0">
              <a:off x="0" y="0"/>
              <a:ext cx="10439984" cy="10426934"/>
            </a:xfrm>
            <a:custGeom>
              <a:avLst/>
              <a:gdLst/>
              <a:ahLst/>
              <a:cxnLst/>
              <a:rect r="r" b="b" t="t" l="l"/>
              <a:pathLst>
                <a:path h="10426934" w="10439984">
                  <a:moveTo>
                    <a:pt x="0" y="0"/>
                  </a:moveTo>
                  <a:lnTo>
                    <a:pt x="10439984" y="0"/>
                  </a:lnTo>
                  <a:lnTo>
                    <a:pt x="10439984" y="10426934"/>
                  </a:lnTo>
                  <a:lnTo>
                    <a:pt x="0" y="10426934"/>
                  </a:lnTo>
                  <a:lnTo>
                    <a:pt x="0" y="0"/>
                  </a:lnTo>
                  <a:close/>
                </a:path>
              </a:pathLst>
            </a:custGeom>
            <a:blipFill>
              <a:blip r:embed="rId3"/>
              <a:stretch>
                <a:fillRect l="0" t="0" r="0" b="0"/>
              </a:stretch>
            </a:blipFill>
          </p:spPr>
        </p:sp>
        <p:sp>
          <p:nvSpPr>
            <p:cNvPr name="Freeform 5" id="5"/>
            <p:cNvSpPr/>
            <p:nvPr/>
          </p:nvSpPr>
          <p:spPr>
            <a:xfrm flipH="false" flipV="false" rot="0">
              <a:off x="551841" y="2223487"/>
              <a:ext cx="2018069" cy="2015546"/>
            </a:xfrm>
            <a:custGeom>
              <a:avLst/>
              <a:gdLst/>
              <a:ahLst/>
              <a:cxnLst/>
              <a:rect r="r" b="b" t="t" l="l"/>
              <a:pathLst>
                <a:path h="2015546" w="2018069">
                  <a:moveTo>
                    <a:pt x="0" y="0"/>
                  </a:moveTo>
                  <a:lnTo>
                    <a:pt x="2018069" y="0"/>
                  </a:lnTo>
                  <a:lnTo>
                    <a:pt x="2018069" y="2015546"/>
                  </a:lnTo>
                  <a:lnTo>
                    <a:pt x="0" y="2015546"/>
                  </a:lnTo>
                  <a:lnTo>
                    <a:pt x="0" y="0"/>
                  </a:lnTo>
                  <a:close/>
                </a:path>
              </a:pathLst>
            </a:custGeom>
            <a:blipFill>
              <a:blip r:embed="rId4"/>
              <a:stretch>
                <a:fillRect l="0" t="0" r="0" b="0"/>
              </a:stretch>
            </a:blipFill>
          </p:spPr>
        </p:sp>
      </p:grpSp>
      <p:grpSp>
        <p:nvGrpSpPr>
          <p:cNvPr name="Group 6" id="6"/>
          <p:cNvGrpSpPr/>
          <p:nvPr/>
        </p:nvGrpSpPr>
        <p:grpSpPr>
          <a:xfrm rot="0">
            <a:off x="-1987203" y="5545192"/>
            <a:ext cx="6031807" cy="6527363"/>
            <a:chOff x="0" y="0"/>
            <a:chExt cx="8042409" cy="8703150"/>
          </a:xfrm>
        </p:grpSpPr>
        <p:sp>
          <p:nvSpPr>
            <p:cNvPr name="Freeform 7" id="7"/>
            <p:cNvSpPr/>
            <p:nvPr/>
          </p:nvSpPr>
          <p:spPr>
            <a:xfrm flipH="false" flipV="false" rot="762027">
              <a:off x="737675" y="630862"/>
              <a:ext cx="6567059" cy="7441427"/>
            </a:xfrm>
            <a:custGeom>
              <a:avLst/>
              <a:gdLst/>
              <a:ahLst/>
              <a:cxnLst/>
              <a:rect r="r" b="b" t="t" l="l"/>
              <a:pathLst>
                <a:path h="7441427" w="6567059">
                  <a:moveTo>
                    <a:pt x="0" y="0"/>
                  </a:moveTo>
                  <a:lnTo>
                    <a:pt x="6567059" y="0"/>
                  </a:lnTo>
                  <a:lnTo>
                    <a:pt x="6567059" y="7441426"/>
                  </a:lnTo>
                  <a:lnTo>
                    <a:pt x="0" y="7441426"/>
                  </a:lnTo>
                  <a:lnTo>
                    <a:pt x="0" y="0"/>
                  </a:lnTo>
                  <a:close/>
                </a:path>
              </a:pathLst>
            </a:custGeom>
            <a:blipFill>
              <a:blip r:embed="rId5"/>
              <a:stretch>
                <a:fillRect l="0" t="0" r="0" b="0"/>
              </a:stretch>
            </a:blipFill>
          </p:spPr>
        </p:sp>
        <p:sp>
          <p:nvSpPr>
            <p:cNvPr name="Freeform 8" id="8"/>
            <p:cNvSpPr/>
            <p:nvPr/>
          </p:nvSpPr>
          <p:spPr>
            <a:xfrm flipH="false" flipV="false" rot="0">
              <a:off x="4462539" y="2336029"/>
              <a:ext cx="2018069" cy="2015546"/>
            </a:xfrm>
            <a:custGeom>
              <a:avLst/>
              <a:gdLst/>
              <a:ahLst/>
              <a:cxnLst/>
              <a:rect r="r" b="b" t="t" l="l"/>
              <a:pathLst>
                <a:path h="2015546" w="2018069">
                  <a:moveTo>
                    <a:pt x="0" y="0"/>
                  </a:moveTo>
                  <a:lnTo>
                    <a:pt x="2018069" y="0"/>
                  </a:lnTo>
                  <a:lnTo>
                    <a:pt x="2018069" y="2015546"/>
                  </a:lnTo>
                  <a:lnTo>
                    <a:pt x="0" y="2015546"/>
                  </a:lnTo>
                  <a:lnTo>
                    <a:pt x="0" y="0"/>
                  </a:lnTo>
                  <a:close/>
                </a:path>
              </a:pathLst>
            </a:custGeom>
            <a:blipFill>
              <a:blip r:embed="rId4"/>
              <a:stretch>
                <a:fillRect l="0" t="0" r="0" b="0"/>
              </a:stretch>
            </a:blipFill>
          </p:spPr>
        </p:sp>
      </p:grpSp>
      <p:sp>
        <p:nvSpPr>
          <p:cNvPr name="TextBox 9" id="9"/>
          <p:cNvSpPr txBox="true"/>
          <p:nvPr/>
        </p:nvSpPr>
        <p:spPr>
          <a:xfrm rot="0">
            <a:off x="2225687" y="4132022"/>
            <a:ext cx="13836627" cy="1835328"/>
          </a:xfrm>
          <a:prstGeom prst="rect">
            <a:avLst/>
          </a:prstGeom>
        </p:spPr>
        <p:txBody>
          <a:bodyPr anchor="t" rtlCol="false" tIns="0" lIns="0" bIns="0" rIns="0">
            <a:spAutoFit/>
          </a:bodyPr>
          <a:lstStyle/>
          <a:p>
            <a:pPr algn="ctr">
              <a:lnSpc>
                <a:spcPts val="13757"/>
              </a:lnSpc>
            </a:pPr>
            <a:r>
              <a:rPr lang="en-US" sz="13757" spc="-687">
                <a:solidFill>
                  <a:srgbClr val="FAF9F4"/>
                </a:solidFill>
                <a:latin typeface="Yeseva One"/>
                <a:ea typeface="Yeseva One"/>
                <a:cs typeface="Yeseva One"/>
                <a:sym typeface="Yeseva One"/>
              </a:rPr>
              <a:t>ETIKA PROFESI</a:t>
            </a:r>
          </a:p>
        </p:txBody>
      </p:sp>
      <p:sp>
        <p:nvSpPr>
          <p:cNvPr name="Freeform 10" id="10"/>
          <p:cNvSpPr/>
          <p:nvPr/>
        </p:nvSpPr>
        <p:spPr>
          <a:xfrm flipH="false" flipV="false" rot="580691">
            <a:off x="15619947" y="7584028"/>
            <a:ext cx="1546983" cy="1229852"/>
          </a:xfrm>
          <a:custGeom>
            <a:avLst/>
            <a:gdLst/>
            <a:ahLst/>
            <a:cxnLst/>
            <a:rect r="r" b="b" t="t" l="l"/>
            <a:pathLst>
              <a:path h="1229852" w="1546983">
                <a:moveTo>
                  <a:pt x="0" y="0"/>
                </a:moveTo>
                <a:lnTo>
                  <a:pt x="1546984" y="0"/>
                </a:lnTo>
                <a:lnTo>
                  <a:pt x="1546984" y="1229852"/>
                </a:lnTo>
                <a:lnTo>
                  <a:pt x="0" y="1229852"/>
                </a:lnTo>
                <a:lnTo>
                  <a:pt x="0" y="0"/>
                </a:lnTo>
                <a:close/>
              </a:path>
            </a:pathLst>
          </a:custGeom>
          <a:blipFill>
            <a:blip r:embed="rId6"/>
            <a:stretch>
              <a:fillRect l="0" t="0" r="0" b="0"/>
            </a:stretch>
          </a:blipFill>
        </p:spPr>
      </p:sp>
      <p:sp>
        <p:nvSpPr>
          <p:cNvPr name="Freeform 11" id="11"/>
          <p:cNvSpPr/>
          <p:nvPr/>
        </p:nvSpPr>
        <p:spPr>
          <a:xfrm flipH="false" flipV="false" rot="-727921">
            <a:off x="1110242" y="1367142"/>
            <a:ext cx="1126688" cy="895717"/>
          </a:xfrm>
          <a:custGeom>
            <a:avLst/>
            <a:gdLst/>
            <a:ahLst/>
            <a:cxnLst/>
            <a:rect r="r" b="b" t="t" l="l"/>
            <a:pathLst>
              <a:path h="895717" w="1126688">
                <a:moveTo>
                  <a:pt x="0" y="0"/>
                </a:moveTo>
                <a:lnTo>
                  <a:pt x="1126688" y="0"/>
                </a:lnTo>
                <a:lnTo>
                  <a:pt x="1126688" y="895716"/>
                </a:lnTo>
                <a:lnTo>
                  <a:pt x="0" y="895716"/>
                </a:lnTo>
                <a:lnTo>
                  <a:pt x="0" y="0"/>
                </a:lnTo>
                <a:close/>
              </a:path>
            </a:pathLst>
          </a:custGeom>
          <a:blipFill>
            <a:blip r:embed="rId6"/>
            <a:stretch>
              <a:fillRect l="0" t="0" r="0" b="0"/>
            </a:stretch>
          </a:blipFill>
        </p:spPr>
      </p:sp>
      <p:sp>
        <p:nvSpPr>
          <p:cNvPr name="TextBox 12" id="12"/>
          <p:cNvSpPr txBox="true"/>
          <p:nvPr/>
        </p:nvSpPr>
        <p:spPr>
          <a:xfrm rot="0">
            <a:off x="5630317" y="5967351"/>
            <a:ext cx="7027366" cy="916940"/>
          </a:xfrm>
          <a:prstGeom prst="rect">
            <a:avLst/>
          </a:prstGeom>
        </p:spPr>
        <p:txBody>
          <a:bodyPr anchor="t" rtlCol="false" tIns="0" lIns="0" bIns="0" rIns="0">
            <a:spAutoFit/>
          </a:bodyPr>
          <a:lstStyle/>
          <a:p>
            <a:pPr algn="ctr">
              <a:lnSpc>
                <a:spcPts val="3520"/>
              </a:lnSpc>
            </a:pPr>
            <a:r>
              <a:rPr lang="en-US" sz="3200" b="true">
                <a:solidFill>
                  <a:srgbClr val="FAF9F4"/>
                </a:solidFill>
                <a:latin typeface="Poppins Bold"/>
                <a:ea typeface="Poppins Bold"/>
                <a:cs typeface="Poppins Bold"/>
                <a:sym typeface="Poppins Bold"/>
              </a:rPr>
              <a:t>When a CIA Hacker Goes Rogue (Vault 7)</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8943760" y="-495518"/>
            <a:ext cx="9851757" cy="11278036"/>
            <a:chOff x="0" y="0"/>
            <a:chExt cx="2594701" cy="2970347"/>
          </a:xfrm>
        </p:grpSpPr>
        <p:sp>
          <p:nvSpPr>
            <p:cNvPr name="Freeform 3" id="3"/>
            <p:cNvSpPr/>
            <p:nvPr/>
          </p:nvSpPr>
          <p:spPr>
            <a:xfrm flipH="false" flipV="false" rot="0">
              <a:off x="0" y="0"/>
              <a:ext cx="2594702" cy="2970347"/>
            </a:xfrm>
            <a:custGeom>
              <a:avLst/>
              <a:gdLst/>
              <a:ahLst/>
              <a:cxnLst/>
              <a:rect r="r" b="b" t="t" l="l"/>
              <a:pathLst>
                <a:path h="2970347" w="2594702">
                  <a:moveTo>
                    <a:pt x="0" y="0"/>
                  </a:moveTo>
                  <a:lnTo>
                    <a:pt x="2594702" y="0"/>
                  </a:lnTo>
                  <a:lnTo>
                    <a:pt x="2594702" y="2970347"/>
                  </a:lnTo>
                  <a:lnTo>
                    <a:pt x="0" y="2970347"/>
                  </a:lnTo>
                  <a:close/>
                </a:path>
              </a:pathLst>
            </a:custGeom>
            <a:solidFill>
              <a:srgbClr val="BE9CCD"/>
            </a:solidFill>
          </p:spPr>
        </p:sp>
        <p:sp>
          <p:nvSpPr>
            <p:cNvPr name="TextBox 4" id="4"/>
            <p:cNvSpPr txBox="true"/>
            <p:nvPr/>
          </p:nvSpPr>
          <p:spPr>
            <a:xfrm>
              <a:off x="0" y="-57150"/>
              <a:ext cx="2594701" cy="3027497"/>
            </a:xfrm>
            <a:prstGeom prst="rect">
              <a:avLst/>
            </a:prstGeom>
          </p:spPr>
          <p:txBody>
            <a:bodyPr anchor="ctr" rtlCol="false" tIns="50800" lIns="50800" bIns="50800" rIns="50800"/>
            <a:lstStyle/>
            <a:p>
              <a:pPr algn="ctr">
                <a:lnSpc>
                  <a:spcPts val="2520"/>
                </a:lnSpc>
              </a:pPr>
            </a:p>
          </p:txBody>
        </p:sp>
      </p:grpSp>
      <p:grpSp>
        <p:nvGrpSpPr>
          <p:cNvPr name="Group 5" id="5"/>
          <p:cNvGrpSpPr/>
          <p:nvPr/>
        </p:nvGrpSpPr>
        <p:grpSpPr>
          <a:xfrm rot="0">
            <a:off x="8943760" y="-343118"/>
            <a:ext cx="9851757" cy="11278036"/>
            <a:chOff x="0" y="0"/>
            <a:chExt cx="2594701" cy="2970347"/>
          </a:xfrm>
        </p:grpSpPr>
        <p:sp>
          <p:nvSpPr>
            <p:cNvPr name="Freeform 6" id="6"/>
            <p:cNvSpPr/>
            <p:nvPr/>
          </p:nvSpPr>
          <p:spPr>
            <a:xfrm flipH="false" flipV="false" rot="0">
              <a:off x="0" y="0"/>
              <a:ext cx="2594702" cy="2970347"/>
            </a:xfrm>
            <a:custGeom>
              <a:avLst/>
              <a:gdLst/>
              <a:ahLst/>
              <a:cxnLst/>
              <a:rect r="r" b="b" t="t" l="l"/>
              <a:pathLst>
                <a:path h="2970347" w="2594702">
                  <a:moveTo>
                    <a:pt x="0" y="0"/>
                  </a:moveTo>
                  <a:lnTo>
                    <a:pt x="2594702" y="0"/>
                  </a:lnTo>
                  <a:lnTo>
                    <a:pt x="2594702" y="2970347"/>
                  </a:lnTo>
                  <a:lnTo>
                    <a:pt x="0" y="2970347"/>
                  </a:lnTo>
                  <a:close/>
                </a:path>
              </a:pathLst>
            </a:custGeom>
            <a:solidFill>
              <a:srgbClr val="201E21">
                <a:alpha val="37647"/>
              </a:srgbClr>
            </a:solidFill>
          </p:spPr>
        </p:sp>
        <p:sp>
          <p:nvSpPr>
            <p:cNvPr name="TextBox 7" id="7"/>
            <p:cNvSpPr txBox="true"/>
            <p:nvPr/>
          </p:nvSpPr>
          <p:spPr>
            <a:xfrm>
              <a:off x="0" y="-57150"/>
              <a:ext cx="2594701" cy="3027497"/>
            </a:xfrm>
            <a:prstGeom prst="rect">
              <a:avLst/>
            </a:prstGeom>
          </p:spPr>
          <p:txBody>
            <a:bodyPr anchor="ctr" rtlCol="false" tIns="50800" lIns="50800" bIns="50800" rIns="50800"/>
            <a:lstStyle/>
            <a:p>
              <a:pPr algn="ctr">
                <a:lnSpc>
                  <a:spcPts val="2520"/>
                </a:lnSpc>
              </a:pPr>
            </a:p>
          </p:txBody>
        </p:sp>
      </p:grpSp>
      <p:sp>
        <p:nvSpPr>
          <p:cNvPr name="TextBox 8" id="8"/>
          <p:cNvSpPr txBox="true"/>
          <p:nvPr/>
        </p:nvSpPr>
        <p:spPr>
          <a:xfrm rot="0">
            <a:off x="9294147" y="4233862"/>
            <a:ext cx="8715979" cy="1952625"/>
          </a:xfrm>
          <a:prstGeom prst="rect">
            <a:avLst/>
          </a:prstGeom>
        </p:spPr>
        <p:txBody>
          <a:bodyPr anchor="t" rtlCol="false" tIns="0" lIns="0" bIns="0" rIns="0">
            <a:spAutoFit/>
          </a:bodyPr>
          <a:lstStyle/>
          <a:p>
            <a:pPr algn="ctr">
              <a:lnSpc>
                <a:spcPts val="6899"/>
              </a:lnSpc>
            </a:pPr>
            <a:r>
              <a:rPr lang="en-US" sz="6899" spc="-344">
                <a:solidFill>
                  <a:srgbClr val="FAF9F4"/>
                </a:solidFill>
                <a:latin typeface="Yeseva One"/>
                <a:ea typeface="Yeseva One"/>
                <a:cs typeface="Yeseva One"/>
                <a:sym typeface="Yeseva One"/>
              </a:rPr>
              <a:t>Deskripsi </a:t>
            </a:r>
          </a:p>
          <a:p>
            <a:pPr algn="ctr">
              <a:lnSpc>
                <a:spcPts val="9659"/>
              </a:lnSpc>
            </a:pPr>
            <a:r>
              <a:rPr lang="en-US" sz="6899" spc="-344">
                <a:solidFill>
                  <a:srgbClr val="FAF9F4"/>
                </a:solidFill>
                <a:latin typeface="Yeseva One"/>
                <a:ea typeface="Yeseva One"/>
                <a:cs typeface="Yeseva One"/>
                <a:sym typeface="Yeseva One"/>
              </a:rPr>
              <a:t>Kasus</a:t>
            </a:r>
          </a:p>
        </p:txBody>
      </p:sp>
      <p:sp>
        <p:nvSpPr>
          <p:cNvPr name="TextBox 9" id="9"/>
          <p:cNvSpPr txBox="true"/>
          <p:nvPr/>
        </p:nvSpPr>
        <p:spPr>
          <a:xfrm rot="0">
            <a:off x="769579" y="962025"/>
            <a:ext cx="7426148" cy="7013575"/>
          </a:xfrm>
          <a:prstGeom prst="rect">
            <a:avLst/>
          </a:prstGeom>
        </p:spPr>
        <p:txBody>
          <a:bodyPr anchor="t" rtlCol="false" tIns="0" lIns="0" bIns="0" rIns="0">
            <a:spAutoFit/>
          </a:bodyPr>
          <a:lstStyle/>
          <a:p>
            <a:pPr algn="just">
              <a:lnSpc>
                <a:spcPts val="3499"/>
              </a:lnSpc>
            </a:pPr>
            <a:r>
              <a:rPr lang="en-US" sz="2499">
                <a:solidFill>
                  <a:srgbClr val="201E21"/>
                </a:solidFill>
                <a:latin typeface="Poppins Light"/>
                <a:ea typeface="Poppins Light"/>
                <a:cs typeface="Poppins Light"/>
                <a:sym typeface="Poppins Light"/>
              </a:rPr>
              <a:t>Kasus Vault 7 merujuk pada serangkaian kebocoran dokumen rahasia yang diungkap oleh WikiLeaks pada tahun 2017. Dokumen-dokumen ini berasal dari CIA dan mengungkapkan detail tentang alat-alat siber yang digunakan oleh CIA untuk melakukan peretasan dan spionase siber. </a:t>
            </a:r>
          </a:p>
          <a:p>
            <a:pPr algn="just">
              <a:lnSpc>
                <a:spcPts val="3499"/>
              </a:lnSpc>
            </a:pPr>
          </a:p>
          <a:p>
            <a:pPr algn="just">
              <a:lnSpc>
                <a:spcPts val="3499"/>
              </a:lnSpc>
              <a:spcBef>
                <a:spcPct val="0"/>
              </a:spcBef>
            </a:pPr>
            <a:r>
              <a:rPr lang="en-US" sz="2499">
                <a:solidFill>
                  <a:srgbClr val="201E21"/>
                </a:solidFill>
                <a:latin typeface="Poppins Light"/>
                <a:ea typeface="Poppins Light"/>
                <a:cs typeface="Poppins Light"/>
                <a:sym typeface="Poppins Light"/>
              </a:rPr>
              <a:t>Seorang mantan anggota CIA bernama Joshua Schulte dituduh sebagai dalang di balik kebocoran ini. Schulte ditangkap dan diadili atas tuduhan pencurian data rahasia serta membocorkannya ke WikiLeaks. Kasus ini menyoroti risiko internal dalam organisasi intelijen dan dampak besar dari kebocoran data pada keamanan nasional.</a:t>
            </a:r>
          </a:p>
        </p:txBody>
      </p:sp>
      <p:sp>
        <p:nvSpPr>
          <p:cNvPr name="TextBox 10" id="10"/>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FAF9F4"/>
        </a:solidFill>
      </p:bgPr>
    </p:bg>
    <p:spTree>
      <p:nvGrpSpPr>
        <p:cNvPr id="1" name=""/>
        <p:cNvGrpSpPr/>
        <p:nvPr/>
      </p:nvGrpSpPr>
      <p:grpSpPr>
        <a:xfrm>
          <a:off x="0" y="0"/>
          <a:ext cx="0" cy="0"/>
          <a:chOff x="0" y="0"/>
          <a:chExt cx="0" cy="0"/>
        </a:xfrm>
      </p:grpSpPr>
      <p:sp>
        <p:nvSpPr>
          <p:cNvPr name="TextBox 2" id="2"/>
          <p:cNvSpPr txBox="true"/>
          <p:nvPr/>
        </p:nvSpPr>
        <p:spPr>
          <a:xfrm rot="0">
            <a:off x="769579" y="1769498"/>
            <a:ext cx="4582877" cy="2793927"/>
          </a:xfrm>
          <a:prstGeom prst="rect">
            <a:avLst/>
          </a:prstGeom>
        </p:spPr>
        <p:txBody>
          <a:bodyPr anchor="t" rtlCol="false" tIns="0" lIns="0" bIns="0" rIns="0">
            <a:spAutoFit/>
          </a:bodyPr>
          <a:lstStyle/>
          <a:p>
            <a:pPr algn="l">
              <a:lnSpc>
                <a:spcPts val="7247"/>
              </a:lnSpc>
            </a:pPr>
            <a:r>
              <a:rPr lang="en-US" sz="7247" spc="-362">
                <a:solidFill>
                  <a:srgbClr val="7E5791"/>
                </a:solidFill>
                <a:latin typeface="Yeseva One"/>
                <a:ea typeface="Yeseva One"/>
                <a:cs typeface="Yeseva One"/>
                <a:sym typeface="Yeseva One"/>
              </a:rPr>
              <a:t>ACM SE Code of Conduct</a:t>
            </a:r>
          </a:p>
        </p:txBody>
      </p:sp>
      <p:sp>
        <p:nvSpPr>
          <p:cNvPr name="TextBox 3" id="3"/>
          <p:cNvSpPr txBox="true"/>
          <p:nvPr/>
        </p:nvSpPr>
        <p:spPr>
          <a:xfrm rot="0">
            <a:off x="8732109" y="1891079"/>
            <a:ext cx="4523363" cy="426085"/>
          </a:xfrm>
          <a:prstGeom prst="rect">
            <a:avLst/>
          </a:prstGeom>
        </p:spPr>
        <p:txBody>
          <a:bodyPr anchor="t" rtlCol="false" tIns="0" lIns="0" bIns="0" rIns="0">
            <a:spAutoFit/>
          </a:bodyPr>
          <a:lstStyle/>
          <a:p>
            <a:pPr algn="l">
              <a:lnSpc>
                <a:spcPts val="3079"/>
              </a:lnSpc>
            </a:pPr>
            <a:r>
              <a:rPr lang="en-US" sz="2799" b="true">
                <a:solidFill>
                  <a:srgbClr val="7E5791"/>
                </a:solidFill>
                <a:latin typeface="Poppins Bold"/>
                <a:ea typeface="Poppins Bold"/>
                <a:cs typeface="Poppins Bold"/>
                <a:sym typeface="Poppins Bold"/>
              </a:rPr>
              <a:t>Client and Employer</a:t>
            </a:r>
          </a:p>
        </p:txBody>
      </p:sp>
      <p:sp>
        <p:nvSpPr>
          <p:cNvPr name="TextBox 4" id="4"/>
          <p:cNvSpPr txBox="true"/>
          <p:nvPr/>
        </p:nvSpPr>
        <p:spPr>
          <a:xfrm rot="0">
            <a:off x="8732109" y="2416371"/>
            <a:ext cx="8527191" cy="559435"/>
          </a:xfrm>
          <a:prstGeom prst="rect">
            <a:avLst/>
          </a:prstGeom>
        </p:spPr>
        <p:txBody>
          <a:bodyPr anchor="t" rtlCol="false" tIns="0" lIns="0" bIns="0" rIns="0">
            <a:spAutoFit/>
          </a:bodyPr>
          <a:lstStyle/>
          <a:p>
            <a:pPr algn="l">
              <a:lnSpc>
                <a:spcPts val="2239"/>
              </a:lnSpc>
              <a:spcBef>
                <a:spcPct val="0"/>
              </a:spcBef>
            </a:pPr>
            <a:r>
              <a:rPr lang="en-US" sz="1599" b="true">
                <a:solidFill>
                  <a:srgbClr val="201E21"/>
                </a:solidFill>
                <a:latin typeface="Poppins Bold"/>
                <a:ea typeface="Poppins Bold"/>
                <a:cs typeface="Poppins Bold"/>
                <a:sym typeface="Poppins Bold"/>
              </a:rPr>
              <a:t>2.02.</a:t>
            </a:r>
            <a:r>
              <a:rPr lang="en-US" sz="1599">
                <a:solidFill>
                  <a:srgbClr val="201E21"/>
                </a:solidFill>
                <a:latin typeface="Poppins Light"/>
                <a:ea typeface="Poppins Light"/>
                <a:cs typeface="Poppins Light"/>
                <a:sym typeface="Poppins Light"/>
              </a:rPr>
              <a:t> Tidak secara sengaja menggunakan perangkat lunak yang diperoleh atau dipertahankan secara ilegal atau tidak etis.</a:t>
            </a:r>
          </a:p>
        </p:txBody>
      </p:sp>
      <p:grpSp>
        <p:nvGrpSpPr>
          <p:cNvPr name="Group 5" id="5"/>
          <p:cNvGrpSpPr/>
          <p:nvPr/>
        </p:nvGrpSpPr>
        <p:grpSpPr>
          <a:xfrm rot="0">
            <a:off x="7179651" y="2046858"/>
            <a:ext cx="928948" cy="92894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AF9F4"/>
            </a:solidFill>
            <a:ln w="19050" cap="sq">
              <a:solidFill>
                <a:srgbClr val="7E5791"/>
              </a:solidFill>
              <a:prstDash val="solid"/>
              <a:miter/>
            </a:ln>
          </p:spPr>
        </p:sp>
        <p:sp>
          <p:nvSpPr>
            <p:cNvPr name="TextBox 7" id="7"/>
            <p:cNvSpPr txBox="true"/>
            <p:nvPr/>
          </p:nvSpPr>
          <p:spPr>
            <a:xfrm>
              <a:off x="76200" y="76200"/>
              <a:ext cx="660400" cy="660400"/>
            </a:xfrm>
            <a:prstGeom prst="rect">
              <a:avLst/>
            </a:prstGeom>
          </p:spPr>
          <p:txBody>
            <a:bodyPr anchor="ctr" rtlCol="false" tIns="0" lIns="0" bIns="0" rIns="0"/>
            <a:lstStyle/>
            <a:p>
              <a:pPr algn="ctr" marL="0" indent="0" lvl="0">
                <a:lnSpc>
                  <a:spcPts val="3079"/>
                </a:lnSpc>
                <a:spcBef>
                  <a:spcPct val="0"/>
                </a:spcBef>
              </a:pPr>
              <a:r>
                <a:rPr lang="en-US" b="true" sz="2799" strike="noStrike" u="none">
                  <a:solidFill>
                    <a:srgbClr val="7E5791"/>
                  </a:solidFill>
                  <a:latin typeface="Poppins Bold"/>
                  <a:ea typeface="Poppins Bold"/>
                  <a:cs typeface="Poppins Bold"/>
                  <a:sym typeface="Poppins Bold"/>
                </a:rPr>
                <a:t>1</a:t>
              </a:r>
            </a:p>
          </p:txBody>
        </p:sp>
      </p:grpSp>
      <p:sp>
        <p:nvSpPr>
          <p:cNvPr name="TextBox 8" id="8"/>
          <p:cNvSpPr txBox="true"/>
          <p:nvPr/>
        </p:nvSpPr>
        <p:spPr>
          <a:xfrm rot="0">
            <a:off x="8732109" y="3706836"/>
            <a:ext cx="3913621" cy="426085"/>
          </a:xfrm>
          <a:prstGeom prst="rect">
            <a:avLst/>
          </a:prstGeom>
        </p:spPr>
        <p:txBody>
          <a:bodyPr anchor="t" rtlCol="false" tIns="0" lIns="0" bIns="0" rIns="0">
            <a:spAutoFit/>
          </a:bodyPr>
          <a:lstStyle/>
          <a:p>
            <a:pPr algn="l">
              <a:lnSpc>
                <a:spcPts val="3079"/>
              </a:lnSpc>
            </a:pPr>
            <a:r>
              <a:rPr lang="en-US" sz="2799" b="true">
                <a:solidFill>
                  <a:srgbClr val="7E5791"/>
                </a:solidFill>
                <a:latin typeface="Poppins Bold"/>
                <a:ea typeface="Poppins Bold"/>
                <a:cs typeface="Poppins Bold"/>
                <a:sym typeface="Poppins Bold"/>
              </a:rPr>
              <a:t>Management</a:t>
            </a:r>
          </a:p>
        </p:txBody>
      </p:sp>
      <p:sp>
        <p:nvSpPr>
          <p:cNvPr name="TextBox 9" id="9"/>
          <p:cNvSpPr txBox="true"/>
          <p:nvPr/>
        </p:nvSpPr>
        <p:spPr>
          <a:xfrm rot="0">
            <a:off x="8732109" y="4262872"/>
            <a:ext cx="8527191" cy="835660"/>
          </a:xfrm>
          <a:prstGeom prst="rect">
            <a:avLst/>
          </a:prstGeom>
        </p:spPr>
        <p:txBody>
          <a:bodyPr anchor="t" rtlCol="false" tIns="0" lIns="0" bIns="0" rIns="0">
            <a:spAutoFit/>
          </a:bodyPr>
          <a:lstStyle/>
          <a:p>
            <a:pPr algn="l">
              <a:lnSpc>
                <a:spcPts val="2240"/>
              </a:lnSpc>
              <a:spcBef>
                <a:spcPct val="0"/>
              </a:spcBef>
            </a:pPr>
            <a:r>
              <a:rPr lang="en-US" sz="1600" b="true">
                <a:solidFill>
                  <a:srgbClr val="201E21"/>
                </a:solidFill>
                <a:latin typeface="Poppins Bold"/>
                <a:ea typeface="Poppins Bold"/>
                <a:cs typeface="Poppins Bold"/>
                <a:sym typeface="Poppins Bold"/>
              </a:rPr>
              <a:t>5.01.</a:t>
            </a:r>
            <a:r>
              <a:rPr lang="en-US" sz="1600">
                <a:solidFill>
                  <a:srgbClr val="201E21"/>
                </a:solidFill>
                <a:latin typeface="Poppins Light"/>
                <a:ea typeface="Poppins Light"/>
                <a:cs typeface="Poppins Light"/>
                <a:sym typeface="Poppins Light"/>
              </a:rPr>
              <a:t> Memastikan manajemen yang baik untuk proyek apapun yang mereka kerjakan, termasuk prosedur yang efektif untuk meningkatkan kualitas dan mengurangi risiko.</a:t>
            </a:r>
          </a:p>
        </p:txBody>
      </p:sp>
      <p:grpSp>
        <p:nvGrpSpPr>
          <p:cNvPr name="Group 10" id="10"/>
          <p:cNvGrpSpPr/>
          <p:nvPr/>
        </p:nvGrpSpPr>
        <p:grpSpPr>
          <a:xfrm rot="0">
            <a:off x="7179651" y="3862615"/>
            <a:ext cx="928948" cy="92894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AF9F4"/>
            </a:solidFill>
            <a:ln w="19050" cap="sq">
              <a:solidFill>
                <a:srgbClr val="7E5791"/>
              </a:solidFill>
              <a:prstDash val="solid"/>
              <a:miter/>
            </a:ln>
          </p:spPr>
        </p:sp>
        <p:sp>
          <p:nvSpPr>
            <p:cNvPr name="TextBox 12" id="12"/>
            <p:cNvSpPr txBox="true"/>
            <p:nvPr/>
          </p:nvSpPr>
          <p:spPr>
            <a:xfrm>
              <a:off x="76200" y="76200"/>
              <a:ext cx="660400" cy="660400"/>
            </a:xfrm>
            <a:prstGeom prst="rect">
              <a:avLst/>
            </a:prstGeom>
          </p:spPr>
          <p:txBody>
            <a:bodyPr anchor="ctr" rtlCol="false" tIns="0" lIns="0" bIns="0" rIns="0"/>
            <a:lstStyle/>
            <a:p>
              <a:pPr algn="ctr" marL="0" indent="0" lvl="0">
                <a:lnSpc>
                  <a:spcPts val="3079"/>
                </a:lnSpc>
                <a:spcBef>
                  <a:spcPct val="0"/>
                </a:spcBef>
              </a:pPr>
              <a:r>
                <a:rPr lang="en-US" b="true" sz="2799">
                  <a:solidFill>
                    <a:srgbClr val="7E5791"/>
                  </a:solidFill>
                  <a:latin typeface="Poppins Bold"/>
                  <a:ea typeface="Poppins Bold"/>
                  <a:cs typeface="Poppins Bold"/>
                  <a:sym typeface="Poppins Bold"/>
                </a:rPr>
                <a:t>2</a:t>
              </a:r>
            </a:p>
          </p:txBody>
        </p:sp>
      </p:grpSp>
      <p:sp>
        <p:nvSpPr>
          <p:cNvPr name="TextBox 13" id="13"/>
          <p:cNvSpPr txBox="true"/>
          <p:nvPr/>
        </p:nvSpPr>
        <p:spPr>
          <a:xfrm rot="0">
            <a:off x="8732109" y="5555732"/>
            <a:ext cx="4213897" cy="426085"/>
          </a:xfrm>
          <a:prstGeom prst="rect">
            <a:avLst/>
          </a:prstGeom>
        </p:spPr>
        <p:txBody>
          <a:bodyPr anchor="t" rtlCol="false" tIns="0" lIns="0" bIns="0" rIns="0">
            <a:spAutoFit/>
          </a:bodyPr>
          <a:lstStyle/>
          <a:p>
            <a:pPr algn="l">
              <a:lnSpc>
                <a:spcPts val="3079"/>
              </a:lnSpc>
            </a:pPr>
            <a:r>
              <a:rPr lang="en-US" sz="2799" b="true">
                <a:solidFill>
                  <a:srgbClr val="7E5791"/>
                </a:solidFill>
                <a:latin typeface="Poppins Bold"/>
                <a:ea typeface="Poppins Bold"/>
                <a:cs typeface="Poppins Bold"/>
                <a:sym typeface="Poppins Bold"/>
              </a:rPr>
              <a:t>Profession</a:t>
            </a:r>
          </a:p>
        </p:txBody>
      </p:sp>
      <p:sp>
        <p:nvSpPr>
          <p:cNvPr name="TextBox 14" id="14"/>
          <p:cNvSpPr txBox="true"/>
          <p:nvPr/>
        </p:nvSpPr>
        <p:spPr>
          <a:xfrm rot="0">
            <a:off x="8732109" y="6018334"/>
            <a:ext cx="8527191" cy="835660"/>
          </a:xfrm>
          <a:prstGeom prst="rect">
            <a:avLst/>
          </a:prstGeom>
        </p:spPr>
        <p:txBody>
          <a:bodyPr anchor="t" rtlCol="false" tIns="0" lIns="0" bIns="0" rIns="0">
            <a:spAutoFit/>
          </a:bodyPr>
          <a:lstStyle/>
          <a:p>
            <a:pPr algn="l">
              <a:lnSpc>
                <a:spcPts val="2240"/>
              </a:lnSpc>
              <a:spcBef>
                <a:spcPct val="0"/>
              </a:spcBef>
            </a:pPr>
            <a:r>
              <a:rPr lang="en-US" sz="1600" b="true">
                <a:solidFill>
                  <a:srgbClr val="201E21"/>
                </a:solidFill>
                <a:latin typeface="Poppins Bold"/>
                <a:ea typeface="Poppins Bold"/>
                <a:cs typeface="Poppins Bold"/>
                <a:sym typeface="Poppins Bold"/>
              </a:rPr>
              <a:t>6.06.</a:t>
            </a:r>
            <a:r>
              <a:rPr lang="en-US" sz="1600">
                <a:solidFill>
                  <a:srgbClr val="201E21"/>
                </a:solidFill>
                <a:latin typeface="Poppins Light"/>
                <a:ea typeface="Poppins Light"/>
                <a:cs typeface="Poppins Light"/>
                <a:sym typeface="Poppins Light"/>
              </a:rPr>
              <a:t> Menaati semua hukum yang mengatur pekerjaan mereka, kecuali dalam keadaaan luar biasa, jika kepatuhan tersebut tidak konsisten dengan kepentingan publik.</a:t>
            </a:r>
          </a:p>
        </p:txBody>
      </p:sp>
      <p:grpSp>
        <p:nvGrpSpPr>
          <p:cNvPr name="Group 15" id="15"/>
          <p:cNvGrpSpPr/>
          <p:nvPr/>
        </p:nvGrpSpPr>
        <p:grpSpPr>
          <a:xfrm rot="0">
            <a:off x="7179651" y="5711511"/>
            <a:ext cx="928948" cy="92894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AF9F4"/>
            </a:solidFill>
            <a:ln w="19050" cap="sq">
              <a:solidFill>
                <a:srgbClr val="7E5791"/>
              </a:solidFill>
              <a:prstDash val="solid"/>
              <a:miter/>
            </a:ln>
          </p:spPr>
        </p:sp>
        <p:sp>
          <p:nvSpPr>
            <p:cNvPr name="TextBox 17" id="17"/>
            <p:cNvSpPr txBox="true"/>
            <p:nvPr/>
          </p:nvSpPr>
          <p:spPr>
            <a:xfrm>
              <a:off x="76200" y="76200"/>
              <a:ext cx="660400" cy="660400"/>
            </a:xfrm>
            <a:prstGeom prst="rect">
              <a:avLst/>
            </a:prstGeom>
          </p:spPr>
          <p:txBody>
            <a:bodyPr anchor="ctr" rtlCol="false" tIns="0" lIns="0" bIns="0" rIns="0"/>
            <a:lstStyle/>
            <a:p>
              <a:pPr algn="ctr" marL="0" indent="0" lvl="0">
                <a:lnSpc>
                  <a:spcPts val="3079"/>
                </a:lnSpc>
                <a:spcBef>
                  <a:spcPct val="0"/>
                </a:spcBef>
              </a:pPr>
              <a:r>
                <a:rPr lang="en-US" b="true" sz="2799">
                  <a:solidFill>
                    <a:srgbClr val="7E5791"/>
                  </a:solidFill>
                  <a:latin typeface="Poppins Bold"/>
                  <a:ea typeface="Poppins Bold"/>
                  <a:cs typeface="Poppins Bold"/>
                  <a:sym typeface="Poppins Bold"/>
                </a:rPr>
                <a:t>3</a:t>
              </a:r>
            </a:p>
          </p:txBody>
        </p:sp>
      </p:grpSp>
      <p:sp>
        <p:nvSpPr>
          <p:cNvPr name="AutoShape 18" id="18"/>
          <p:cNvSpPr/>
          <p:nvPr/>
        </p:nvSpPr>
        <p:spPr>
          <a:xfrm flipV="true">
            <a:off x="7179651" y="3475112"/>
            <a:ext cx="10079649" cy="3124"/>
          </a:xfrm>
          <a:prstGeom prst="line">
            <a:avLst/>
          </a:prstGeom>
          <a:ln cap="flat" w="19050">
            <a:solidFill>
              <a:srgbClr val="7E5791"/>
            </a:solidFill>
            <a:prstDash val="solid"/>
            <a:headEnd type="none" len="sm" w="sm"/>
            <a:tailEnd type="none" len="sm" w="sm"/>
          </a:ln>
        </p:spPr>
      </p:sp>
      <p:sp>
        <p:nvSpPr>
          <p:cNvPr name="AutoShape 19" id="19"/>
          <p:cNvSpPr/>
          <p:nvPr/>
        </p:nvSpPr>
        <p:spPr>
          <a:xfrm>
            <a:off x="7179651" y="5327132"/>
            <a:ext cx="10079649" cy="9266"/>
          </a:xfrm>
          <a:prstGeom prst="line">
            <a:avLst/>
          </a:prstGeom>
          <a:ln cap="flat" w="19050">
            <a:solidFill>
              <a:srgbClr val="7E5791"/>
            </a:solidFill>
            <a:prstDash val="solid"/>
            <a:headEnd type="none" len="sm" w="sm"/>
            <a:tailEnd type="none" len="sm" w="sm"/>
          </a:ln>
        </p:spPr>
      </p:sp>
      <p:sp>
        <p:nvSpPr>
          <p:cNvPr name="AutoShape 20" id="20"/>
          <p:cNvSpPr/>
          <p:nvPr/>
        </p:nvSpPr>
        <p:spPr>
          <a:xfrm>
            <a:off x="7179651" y="7082594"/>
            <a:ext cx="10079649" cy="34077"/>
          </a:xfrm>
          <a:prstGeom prst="line">
            <a:avLst/>
          </a:prstGeom>
          <a:ln cap="flat" w="19050">
            <a:solidFill>
              <a:srgbClr val="7E5791"/>
            </a:solidFill>
            <a:prstDash val="solid"/>
            <a:headEnd type="none" len="sm" w="sm"/>
            <a:tailEnd type="none" len="sm" w="sm"/>
          </a:ln>
        </p:spPr>
      </p:sp>
      <p:sp>
        <p:nvSpPr>
          <p:cNvPr name="TextBox 21" id="21"/>
          <p:cNvSpPr txBox="true"/>
          <p:nvPr/>
        </p:nvSpPr>
        <p:spPr>
          <a:xfrm rot="0">
            <a:off x="8732109" y="7307171"/>
            <a:ext cx="4213897" cy="426085"/>
          </a:xfrm>
          <a:prstGeom prst="rect">
            <a:avLst/>
          </a:prstGeom>
        </p:spPr>
        <p:txBody>
          <a:bodyPr anchor="t" rtlCol="false" tIns="0" lIns="0" bIns="0" rIns="0">
            <a:spAutoFit/>
          </a:bodyPr>
          <a:lstStyle/>
          <a:p>
            <a:pPr algn="l">
              <a:lnSpc>
                <a:spcPts val="3079"/>
              </a:lnSpc>
            </a:pPr>
            <a:r>
              <a:rPr lang="en-US" sz="2799" b="true">
                <a:solidFill>
                  <a:srgbClr val="7E5791"/>
                </a:solidFill>
                <a:latin typeface="Poppins Bold"/>
                <a:ea typeface="Poppins Bold"/>
                <a:cs typeface="Poppins Bold"/>
                <a:sym typeface="Poppins Bold"/>
              </a:rPr>
              <a:t>Colleagues</a:t>
            </a:r>
          </a:p>
        </p:txBody>
      </p:sp>
      <p:sp>
        <p:nvSpPr>
          <p:cNvPr name="TextBox 22" id="22"/>
          <p:cNvSpPr txBox="true"/>
          <p:nvPr/>
        </p:nvSpPr>
        <p:spPr>
          <a:xfrm rot="0">
            <a:off x="8732109" y="7836486"/>
            <a:ext cx="8527191" cy="559435"/>
          </a:xfrm>
          <a:prstGeom prst="rect">
            <a:avLst/>
          </a:prstGeom>
        </p:spPr>
        <p:txBody>
          <a:bodyPr anchor="t" rtlCol="false" tIns="0" lIns="0" bIns="0" rIns="0">
            <a:spAutoFit/>
          </a:bodyPr>
          <a:lstStyle/>
          <a:p>
            <a:pPr algn="l">
              <a:lnSpc>
                <a:spcPts val="2240"/>
              </a:lnSpc>
              <a:spcBef>
                <a:spcPct val="0"/>
              </a:spcBef>
            </a:pPr>
            <a:r>
              <a:rPr lang="en-US" sz="1600" b="true">
                <a:solidFill>
                  <a:srgbClr val="201E21"/>
                </a:solidFill>
                <a:latin typeface="Poppins Bold"/>
                <a:ea typeface="Poppins Bold"/>
                <a:cs typeface="Poppins Bold"/>
                <a:sym typeface="Poppins Bold"/>
              </a:rPr>
              <a:t>7.05.</a:t>
            </a:r>
            <a:r>
              <a:rPr lang="en-US" sz="1600">
                <a:solidFill>
                  <a:srgbClr val="201E21"/>
                </a:solidFill>
                <a:latin typeface="Poppins Light"/>
                <a:ea typeface="Poppins Light"/>
                <a:cs typeface="Poppins Light"/>
                <a:sym typeface="Poppins Light"/>
              </a:rPr>
              <a:t> Memberikan perhatian yang adil terhadap pendapat, kekhawatiran, atau keluhan rekan kerja.</a:t>
            </a:r>
          </a:p>
        </p:txBody>
      </p:sp>
      <p:grpSp>
        <p:nvGrpSpPr>
          <p:cNvPr name="Group 23" id="23"/>
          <p:cNvGrpSpPr/>
          <p:nvPr/>
        </p:nvGrpSpPr>
        <p:grpSpPr>
          <a:xfrm rot="0">
            <a:off x="7179651" y="7466972"/>
            <a:ext cx="928948" cy="928948"/>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AF9F4"/>
            </a:solidFill>
            <a:ln w="19050" cap="sq">
              <a:solidFill>
                <a:srgbClr val="7E5791"/>
              </a:solidFill>
              <a:prstDash val="solid"/>
              <a:miter/>
            </a:ln>
          </p:spPr>
        </p:sp>
        <p:sp>
          <p:nvSpPr>
            <p:cNvPr name="TextBox 25" id="25"/>
            <p:cNvSpPr txBox="true"/>
            <p:nvPr/>
          </p:nvSpPr>
          <p:spPr>
            <a:xfrm>
              <a:off x="76200" y="76200"/>
              <a:ext cx="660400" cy="660400"/>
            </a:xfrm>
            <a:prstGeom prst="rect">
              <a:avLst/>
            </a:prstGeom>
          </p:spPr>
          <p:txBody>
            <a:bodyPr anchor="ctr" rtlCol="false" tIns="0" lIns="0" bIns="0" rIns="0"/>
            <a:lstStyle/>
            <a:p>
              <a:pPr algn="ctr" marL="0" indent="0" lvl="0">
                <a:lnSpc>
                  <a:spcPts val="3079"/>
                </a:lnSpc>
                <a:spcBef>
                  <a:spcPct val="0"/>
                </a:spcBef>
              </a:pPr>
              <a:r>
                <a:rPr lang="en-US" b="true" sz="2799">
                  <a:solidFill>
                    <a:srgbClr val="7E5791"/>
                  </a:solidFill>
                  <a:latin typeface="Poppins Bold"/>
                  <a:ea typeface="Poppins Bold"/>
                  <a:cs typeface="Poppins Bold"/>
                  <a:sym typeface="Poppins Bold"/>
                </a:rPr>
                <a:t>4</a:t>
              </a:r>
            </a:p>
          </p:txBody>
        </p:sp>
      </p:grpSp>
      <p:sp>
        <p:nvSpPr>
          <p:cNvPr name="TextBox 26" id="26"/>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13009561" y="-1351416"/>
            <a:ext cx="8070390" cy="8402296"/>
            <a:chOff x="0" y="0"/>
            <a:chExt cx="10760520" cy="11203061"/>
          </a:xfrm>
        </p:grpSpPr>
        <p:sp>
          <p:nvSpPr>
            <p:cNvPr name="Freeform 3" id="3"/>
            <p:cNvSpPr/>
            <p:nvPr/>
          </p:nvSpPr>
          <p:spPr>
            <a:xfrm flipH="false" flipV="false" rot="2872567">
              <a:off x="-66390" y="3273088"/>
              <a:ext cx="10893299" cy="4656885"/>
            </a:xfrm>
            <a:custGeom>
              <a:avLst/>
              <a:gdLst/>
              <a:ahLst/>
              <a:cxnLst/>
              <a:rect r="r" b="b" t="t" l="l"/>
              <a:pathLst>
                <a:path h="4656885" w="10893299">
                  <a:moveTo>
                    <a:pt x="0" y="0"/>
                  </a:moveTo>
                  <a:lnTo>
                    <a:pt x="10893300" y="0"/>
                  </a:lnTo>
                  <a:lnTo>
                    <a:pt x="10893300" y="4656885"/>
                  </a:lnTo>
                  <a:lnTo>
                    <a:pt x="0" y="4656885"/>
                  </a:lnTo>
                  <a:lnTo>
                    <a:pt x="0" y="0"/>
                  </a:lnTo>
                  <a:close/>
                </a:path>
              </a:pathLst>
            </a:custGeom>
            <a:blipFill>
              <a:blip r:embed="rId2"/>
              <a:stretch>
                <a:fillRect l="0" t="0" r="0" b="0"/>
              </a:stretch>
            </a:blipFill>
          </p:spPr>
        </p:sp>
        <p:sp>
          <p:nvSpPr>
            <p:cNvPr name="Freeform 4" id="4"/>
            <p:cNvSpPr/>
            <p:nvPr/>
          </p:nvSpPr>
          <p:spPr>
            <a:xfrm flipH="false" flipV="false" rot="0">
              <a:off x="5159679" y="8880260"/>
              <a:ext cx="1013279" cy="956282"/>
            </a:xfrm>
            <a:custGeom>
              <a:avLst/>
              <a:gdLst/>
              <a:ahLst/>
              <a:cxnLst/>
              <a:rect r="r" b="b" t="t" l="l"/>
              <a:pathLst>
                <a:path h="956282" w="1013279">
                  <a:moveTo>
                    <a:pt x="0" y="0"/>
                  </a:moveTo>
                  <a:lnTo>
                    <a:pt x="1013279" y="0"/>
                  </a:lnTo>
                  <a:lnTo>
                    <a:pt x="1013279" y="956282"/>
                  </a:lnTo>
                  <a:lnTo>
                    <a:pt x="0" y="956282"/>
                  </a:lnTo>
                  <a:lnTo>
                    <a:pt x="0" y="0"/>
                  </a:lnTo>
                  <a:close/>
                </a:path>
              </a:pathLst>
            </a:custGeom>
            <a:blipFill>
              <a:blip r:embed="rId3"/>
              <a:stretch>
                <a:fillRect l="0" t="0" r="0" b="0"/>
              </a:stretch>
            </a:blipFill>
          </p:spPr>
        </p:sp>
      </p:grpSp>
      <p:sp>
        <p:nvSpPr>
          <p:cNvPr name="TextBox 5" id="5"/>
          <p:cNvSpPr txBox="true"/>
          <p:nvPr/>
        </p:nvSpPr>
        <p:spPr>
          <a:xfrm rot="0">
            <a:off x="769579" y="1200150"/>
            <a:ext cx="15510374" cy="1270540"/>
          </a:xfrm>
          <a:prstGeom prst="rect">
            <a:avLst/>
          </a:prstGeom>
        </p:spPr>
        <p:txBody>
          <a:bodyPr anchor="t" rtlCol="false" tIns="0" lIns="0" bIns="0" rIns="0">
            <a:spAutoFit/>
          </a:bodyPr>
          <a:lstStyle/>
          <a:p>
            <a:pPr algn="l">
              <a:lnSpc>
                <a:spcPts val="9521"/>
              </a:lnSpc>
            </a:pPr>
            <a:r>
              <a:rPr lang="en-US" sz="9521" spc="-476">
                <a:solidFill>
                  <a:srgbClr val="7E5791"/>
                </a:solidFill>
                <a:latin typeface="Yeseva One"/>
                <a:ea typeface="Yeseva One"/>
                <a:cs typeface="Yeseva One"/>
                <a:sym typeface="Yeseva One"/>
              </a:rPr>
              <a:t>Client and Employer : 2.02</a:t>
            </a:r>
          </a:p>
        </p:txBody>
      </p:sp>
      <p:sp>
        <p:nvSpPr>
          <p:cNvPr name="TextBox 6" id="6"/>
          <p:cNvSpPr txBox="true"/>
          <p:nvPr/>
        </p:nvSpPr>
        <p:spPr>
          <a:xfrm rot="0">
            <a:off x="769579" y="2680603"/>
            <a:ext cx="14774073" cy="4728845"/>
          </a:xfrm>
          <a:prstGeom prst="rect">
            <a:avLst/>
          </a:prstGeom>
        </p:spPr>
        <p:txBody>
          <a:bodyPr anchor="t" rtlCol="false" tIns="0" lIns="0" bIns="0" rIns="0">
            <a:spAutoFit/>
          </a:bodyPr>
          <a:lstStyle/>
          <a:p>
            <a:pPr algn="just">
              <a:lnSpc>
                <a:spcPts val="3430"/>
              </a:lnSpc>
            </a:pPr>
            <a:r>
              <a:rPr lang="en-US" sz="2450">
                <a:solidFill>
                  <a:srgbClr val="201E21"/>
                </a:solidFill>
                <a:latin typeface="Poppins Light"/>
                <a:ea typeface="Poppins Light"/>
                <a:cs typeface="Poppins Light"/>
                <a:sym typeface="Poppins Light"/>
              </a:rPr>
              <a:t>Dalam kasus Vault 7, Schulte diduga menggunakan alat-alat siber yang dikembangkan oleh CIA dan kemudian membocorkannya secara ilegal. Tindakan ini secara langsung melanggar prinsip bahwa </a:t>
            </a:r>
            <a:r>
              <a:rPr lang="en-US" sz="2450" b="true">
                <a:solidFill>
                  <a:srgbClr val="201E21"/>
                </a:solidFill>
                <a:latin typeface="Poppins Bold"/>
                <a:ea typeface="Poppins Bold"/>
                <a:cs typeface="Poppins Bold"/>
                <a:sym typeface="Poppins Bold"/>
              </a:rPr>
              <a:t>perangkat lunak tidak boleh digunakan atau dipertahankan secara ilegal atau tidak etis</a:t>
            </a:r>
            <a:r>
              <a:rPr lang="en-US" sz="2450">
                <a:solidFill>
                  <a:srgbClr val="201E21"/>
                </a:solidFill>
                <a:latin typeface="Poppins Light"/>
                <a:ea typeface="Poppins Light"/>
                <a:cs typeface="Poppins Light"/>
                <a:sym typeface="Poppins Light"/>
              </a:rPr>
              <a:t>. Kebocoran tersebut menyebabkan alat-alat ini jatuh ke tangan publik dan berpotensi digunakan oleh pihak-pihak yang tidak bertanggung jawab, yang sangat berbahaya dari segi keamanan dan etika.</a:t>
            </a:r>
          </a:p>
          <a:p>
            <a:pPr algn="just">
              <a:lnSpc>
                <a:spcPts val="3430"/>
              </a:lnSpc>
            </a:pPr>
          </a:p>
          <a:p>
            <a:pPr algn="just">
              <a:lnSpc>
                <a:spcPts val="3430"/>
              </a:lnSpc>
              <a:spcBef>
                <a:spcPct val="0"/>
              </a:spcBef>
            </a:pPr>
            <a:r>
              <a:rPr lang="en-US" b="true" sz="2450" u="sng">
                <a:solidFill>
                  <a:srgbClr val="201E21"/>
                </a:solidFill>
                <a:latin typeface="Poppins Bold"/>
                <a:ea typeface="Poppins Bold"/>
                <a:cs typeface="Poppins Bold"/>
                <a:sym typeface="Poppins Bold"/>
              </a:rPr>
              <a:t>SOLUSI</a:t>
            </a:r>
            <a:r>
              <a:rPr lang="en-US" sz="2450">
                <a:solidFill>
                  <a:srgbClr val="201E21"/>
                </a:solidFill>
                <a:latin typeface="Poppins Light"/>
                <a:ea typeface="Poppins Light"/>
                <a:cs typeface="Poppins Light"/>
                <a:sym typeface="Poppins Light"/>
              </a:rPr>
              <a:t>: Salah satu langkah agar tidak melanggar pasal ini adalah dengan menerapkan protokol keamanan pasca-rilis. Dalam hal terjadi kebocoran, harus ada langkah cepat untuk menghentikan penggunaan alat yang bocor dan membatasi kerusakan yang mungkin ditimbulkan seperti mencabut akses atau membuat alat tersebut tidak lagi berfungsi.</a:t>
            </a:r>
          </a:p>
        </p:txBody>
      </p:sp>
      <p:sp>
        <p:nvSpPr>
          <p:cNvPr name="TextBox 7" id="7"/>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13009561" y="-1351416"/>
            <a:ext cx="8070390" cy="8402296"/>
            <a:chOff x="0" y="0"/>
            <a:chExt cx="10760520" cy="11203061"/>
          </a:xfrm>
        </p:grpSpPr>
        <p:sp>
          <p:nvSpPr>
            <p:cNvPr name="Freeform 3" id="3"/>
            <p:cNvSpPr/>
            <p:nvPr/>
          </p:nvSpPr>
          <p:spPr>
            <a:xfrm flipH="false" flipV="false" rot="2872567">
              <a:off x="-66390" y="3273088"/>
              <a:ext cx="10893299" cy="4656885"/>
            </a:xfrm>
            <a:custGeom>
              <a:avLst/>
              <a:gdLst/>
              <a:ahLst/>
              <a:cxnLst/>
              <a:rect r="r" b="b" t="t" l="l"/>
              <a:pathLst>
                <a:path h="4656885" w="10893299">
                  <a:moveTo>
                    <a:pt x="0" y="0"/>
                  </a:moveTo>
                  <a:lnTo>
                    <a:pt x="10893300" y="0"/>
                  </a:lnTo>
                  <a:lnTo>
                    <a:pt x="10893300" y="4656885"/>
                  </a:lnTo>
                  <a:lnTo>
                    <a:pt x="0" y="4656885"/>
                  </a:lnTo>
                  <a:lnTo>
                    <a:pt x="0" y="0"/>
                  </a:lnTo>
                  <a:close/>
                </a:path>
              </a:pathLst>
            </a:custGeom>
            <a:blipFill>
              <a:blip r:embed="rId2"/>
              <a:stretch>
                <a:fillRect l="0" t="0" r="0" b="0"/>
              </a:stretch>
            </a:blipFill>
          </p:spPr>
        </p:sp>
        <p:sp>
          <p:nvSpPr>
            <p:cNvPr name="Freeform 4" id="4"/>
            <p:cNvSpPr/>
            <p:nvPr/>
          </p:nvSpPr>
          <p:spPr>
            <a:xfrm flipH="false" flipV="false" rot="0">
              <a:off x="5159679" y="8880260"/>
              <a:ext cx="1013279" cy="956282"/>
            </a:xfrm>
            <a:custGeom>
              <a:avLst/>
              <a:gdLst/>
              <a:ahLst/>
              <a:cxnLst/>
              <a:rect r="r" b="b" t="t" l="l"/>
              <a:pathLst>
                <a:path h="956282" w="1013279">
                  <a:moveTo>
                    <a:pt x="0" y="0"/>
                  </a:moveTo>
                  <a:lnTo>
                    <a:pt x="1013279" y="0"/>
                  </a:lnTo>
                  <a:lnTo>
                    <a:pt x="1013279" y="956282"/>
                  </a:lnTo>
                  <a:lnTo>
                    <a:pt x="0" y="956282"/>
                  </a:lnTo>
                  <a:lnTo>
                    <a:pt x="0" y="0"/>
                  </a:lnTo>
                  <a:close/>
                </a:path>
              </a:pathLst>
            </a:custGeom>
            <a:blipFill>
              <a:blip r:embed="rId3"/>
              <a:stretch>
                <a:fillRect l="0" t="0" r="0" b="0"/>
              </a:stretch>
            </a:blipFill>
          </p:spPr>
        </p:sp>
      </p:grpSp>
      <p:sp>
        <p:nvSpPr>
          <p:cNvPr name="TextBox 5" id="5"/>
          <p:cNvSpPr txBox="true"/>
          <p:nvPr/>
        </p:nvSpPr>
        <p:spPr>
          <a:xfrm rot="0">
            <a:off x="769579" y="1209675"/>
            <a:ext cx="11320856" cy="1352451"/>
          </a:xfrm>
          <a:prstGeom prst="rect">
            <a:avLst/>
          </a:prstGeom>
        </p:spPr>
        <p:txBody>
          <a:bodyPr anchor="t" rtlCol="false" tIns="0" lIns="0" bIns="0" rIns="0">
            <a:spAutoFit/>
          </a:bodyPr>
          <a:lstStyle/>
          <a:p>
            <a:pPr algn="l">
              <a:lnSpc>
                <a:spcPts val="10121"/>
              </a:lnSpc>
            </a:pPr>
            <a:r>
              <a:rPr lang="en-US" sz="10121" spc="-506">
                <a:solidFill>
                  <a:srgbClr val="7E5791"/>
                </a:solidFill>
                <a:latin typeface="Yeseva One"/>
                <a:ea typeface="Yeseva One"/>
                <a:cs typeface="Yeseva One"/>
                <a:sym typeface="Yeseva One"/>
              </a:rPr>
              <a:t>Management : 5.01</a:t>
            </a:r>
          </a:p>
        </p:txBody>
      </p:sp>
      <p:sp>
        <p:nvSpPr>
          <p:cNvPr name="TextBox 6" id="6"/>
          <p:cNvSpPr txBox="true"/>
          <p:nvPr/>
        </p:nvSpPr>
        <p:spPr>
          <a:xfrm rot="0">
            <a:off x="769579" y="2680603"/>
            <a:ext cx="14774073" cy="4300220"/>
          </a:xfrm>
          <a:prstGeom prst="rect">
            <a:avLst/>
          </a:prstGeom>
        </p:spPr>
        <p:txBody>
          <a:bodyPr anchor="t" rtlCol="false" tIns="0" lIns="0" bIns="0" rIns="0">
            <a:spAutoFit/>
          </a:bodyPr>
          <a:lstStyle/>
          <a:p>
            <a:pPr algn="just">
              <a:lnSpc>
                <a:spcPts val="3430"/>
              </a:lnSpc>
            </a:pPr>
            <a:r>
              <a:rPr lang="en-US" sz="2450">
                <a:solidFill>
                  <a:srgbClr val="201E21"/>
                </a:solidFill>
                <a:latin typeface="Poppins Light"/>
                <a:ea typeface="Poppins Light"/>
                <a:cs typeface="Poppins Light"/>
                <a:sym typeface="Poppins Light"/>
              </a:rPr>
              <a:t>Kegagalan manajemen yang baik terlihat jelas dalam kasus Vault 7. </a:t>
            </a:r>
            <a:r>
              <a:rPr lang="en-US" sz="2450" b="true">
                <a:solidFill>
                  <a:srgbClr val="201E21"/>
                </a:solidFill>
                <a:latin typeface="Poppins Bold"/>
                <a:ea typeface="Poppins Bold"/>
                <a:cs typeface="Poppins Bold"/>
                <a:sym typeface="Poppins Bold"/>
              </a:rPr>
              <a:t>Konflik internal antara Schulte dan rekan kerjanya</a:t>
            </a:r>
            <a:r>
              <a:rPr lang="en-US" sz="2450">
                <a:solidFill>
                  <a:srgbClr val="201E21"/>
                </a:solidFill>
                <a:latin typeface="Poppins Light"/>
                <a:ea typeface="Poppins Light"/>
                <a:cs typeface="Poppins Light"/>
                <a:sym typeface="Poppins Light"/>
              </a:rPr>
              <a:t> serta kebocoran alat menunjukkan bahwa tidak ada manajemen yang efektif dalam menangani masalah ini. Manajemen proyek yang buruk, termasuk tidak adanya kontrol keamanan yang ketat, mempermudah Schulte untuk menyimpan copy dari alat-alat siber yang digunakan CIA dan menyebarkannya ke internet.</a:t>
            </a:r>
          </a:p>
          <a:p>
            <a:pPr algn="just">
              <a:lnSpc>
                <a:spcPts val="3430"/>
              </a:lnSpc>
            </a:pPr>
          </a:p>
          <a:p>
            <a:pPr algn="just">
              <a:lnSpc>
                <a:spcPts val="3430"/>
              </a:lnSpc>
              <a:spcBef>
                <a:spcPct val="0"/>
              </a:spcBef>
            </a:pPr>
            <a:r>
              <a:rPr lang="en-US" b="true" sz="2450" u="sng">
                <a:solidFill>
                  <a:srgbClr val="201E21"/>
                </a:solidFill>
                <a:latin typeface="Poppins Bold"/>
                <a:ea typeface="Poppins Bold"/>
                <a:cs typeface="Poppins Bold"/>
                <a:sym typeface="Poppins Bold"/>
              </a:rPr>
              <a:t>SOLUSI</a:t>
            </a:r>
            <a:r>
              <a:rPr lang="en-US" sz="2450">
                <a:solidFill>
                  <a:srgbClr val="201E21"/>
                </a:solidFill>
                <a:latin typeface="Poppins"/>
                <a:ea typeface="Poppins"/>
                <a:cs typeface="Poppins"/>
                <a:sym typeface="Poppins"/>
              </a:rPr>
              <a:t>: </a:t>
            </a:r>
            <a:r>
              <a:rPr lang="en-US" sz="2450">
                <a:solidFill>
                  <a:srgbClr val="201E21"/>
                </a:solidFill>
                <a:latin typeface="Poppins Light"/>
                <a:ea typeface="Poppins Light"/>
                <a:cs typeface="Poppins Light"/>
                <a:sym typeface="Poppins Light"/>
              </a:rPr>
              <a:t>Langkah-langkah yang dapat dilakukan untuk mencegah hal tersebut adalah dengan memastikan prosedur manajemen risiko yang ketat diterapkan dalam proyek, terutama ketika bekerja dengan perangkat lunak yang sensitif. Selain itu, perlu diterapkan kontrol akses yang ketat dan pengawasan aktivitas internal agar data sensitif tidak disalahgunakan.</a:t>
            </a:r>
          </a:p>
        </p:txBody>
      </p:sp>
      <p:sp>
        <p:nvSpPr>
          <p:cNvPr name="TextBox 7" id="7"/>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13009561" y="-1351416"/>
            <a:ext cx="8070390" cy="8402296"/>
            <a:chOff x="0" y="0"/>
            <a:chExt cx="10760520" cy="11203061"/>
          </a:xfrm>
        </p:grpSpPr>
        <p:sp>
          <p:nvSpPr>
            <p:cNvPr name="Freeform 3" id="3"/>
            <p:cNvSpPr/>
            <p:nvPr/>
          </p:nvSpPr>
          <p:spPr>
            <a:xfrm flipH="false" flipV="false" rot="2872567">
              <a:off x="-66390" y="3273088"/>
              <a:ext cx="10893299" cy="4656885"/>
            </a:xfrm>
            <a:custGeom>
              <a:avLst/>
              <a:gdLst/>
              <a:ahLst/>
              <a:cxnLst/>
              <a:rect r="r" b="b" t="t" l="l"/>
              <a:pathLst>
                <a:path h="4656885" w="10893299">
                  <a:moveTo>
                    <a:pt x="0" y="0"/>
                  </a:moveTo>
                  <a:lnTo>
                    <a:pt x="10893300" y="0"/>
                  </a:lnTo>
                  <a:lnTo>
                    <a:pt x="10893300" y="4656885"/>
                  </a:lnTo>
                  <a:lnTo>
                    <a:pt x="0" y="4656885"/>
                  </a:lnTo>
                  <a:lnTo>
                    <a:pt x="0" y="0"/>
                  </a:lnTo>
                  <a:close/>
                </a:path>
              </a:pathLst>
            </a:custGeom>
            <a:blipFill>
              <a:blip r:embed="rId2"/>
              <a:stretch>
                <a:fillRect l="0" t="0" r="0" b="0"/>
              </a:stretch>
            </a:blipFill>
          </p:spPr>
        </p:sp>
        <p:sp>
          <p:nvSpPr>
            <p:cNvPr name="Freeform 4" id="4"/>
            <p:cNvSpPr/>
            <p:nvPr/>
          </p:nvSpPr>
          <p:spPr>
            <a:xfrm flipH="false" flipV="false" rot="0">
              <a:off x="5159679" y="8880260"/>
              <a:ext cx="1013279" cy="956282"/>
            </a:xfrm>
            <a:custGeom>
              <a:avLst/>
              <a:gdLst/>
              <a:ahLst/>
              <a:cxnLst/>
              <a:rect r="r" b="b" t="t" l="l"/>
              <a:pathLst>
                <a:path h="956282" w="1013279">
                  <a:moveTo>
                    <a:pt x="0" y="0"/>
                  </a:moveTo>
                  <a:lnTo>
                    <a:pt x="1013279" y="0"/>
                  </a:lnTo>
                  <a:lnTo>
                    <a:pt x="1013279" y="956282"/>
                  </a:lnTo>
                  <a:lnTo>
                    <a:pt x="0" y="956282"/>
                  </a:lnTo>
                  <a:lnTo>
                    <a:pt x="0" y="0"/>
                  </a:lnTo>
                  <a:close/>
                </a:path>
              </a:pathLst>
            </a:custGeom>
            <a:blipFill>
              <a:blip r:embed="rId3"/>
              <a:stretch>
                <a:fillRect l="0" t="0" r="0" b="0"/>
              </a:stretch>
            </a:blipFill>
          </p:spPr>
        </p:sp>
      </p:grpSp>
      <p:sp>
        <p:nvSpPr>
          <p:cNvPr name="TextBox 5" id="5"/>
          <p:cNvSpPr txBox="true"/>
          <p:nvPr/>
        </p:nvSpPr>
        <p:spPr>
          <a:xfrm rot="0">
            <a:off x="769579" y="1209675"/>
            <a:ext cx="10337401" cy="1352451"/>
          </a:xfrm>
          <a:prstGeom prst="rect">
            <a:avLst/>
          </a:prstGeom>
        </p:spPr>
        <p:txBody>
          <a:bodyPr anchor="t" rtlCol="false" tIns="0" lIns="0" bIns="0" rIns="0">
            <a:spAutoFit/>
          </a:bodyPr>
          <a:lstStyle/>
          <a:p>
            <a:pPr algn="l">
              <a:lnSpc>
                <a:spcPts val="10121"/>
              </a:lnSpc>
            </a:pPr>
            <a:r>
              <a:rPr lang="en-US" sz="10121" spc="-506">
                <a:solidFill>
                  <a:srgbClr val="7E5791"/>
                </a:solidFill>
                <a:latin typeface="Yeseva One"/>
                <a:ea typeface="Yeseva One"/>
                <a:cs typeface="Yeseva One"/>
                <a:sym typeface="Yeseva One"/>
              </a:rPr>
              <a:t>Profession : 6.06</a:t>
            </a:r>
          </a:p>
        </p:txBody>
      </p:sp>
      <p:sp>
        <p:nvSpPr>
          <p:cNvPr name="TextBox 6" id="6"/>
          <p:cNvSpPr txBox="true"/>
          <p:nvPr/>
        </p:nvSpPr>
        <p:spPr>
          <a:xfrm rot="0">
            <a:off x="769579" y="2680603"/>
            <a:ext cx="14774073" cy="4300220"/>
          </a:xfrm>
          <a:prstGeom prst="rect">
            <a:avLst/>
          </a:prstGeom>
        </p:spPr>
        <p:txBody>
          <a:bodyPr anchor="t" rtlCol="false" tIns="0" lIns="0" bIns="0" rIns="0">
            <a:spAutoFit/>
          </a:bodyPr>
          <a:lstStyle/>
          <a:p>
            <a:pPr algn="just">
              <a:lnSpc>
                <a:spcPts val="3430"/>
              </a:lnSpc>
            </a:pPr>
            <a:r>
              <a:rPr lang="en-US" sz="2450">
                <a:solidFill>
                  <a:srgbClr val="201E21"/>
                </a:solidFill>
                <a:latin typeface="Poppins Light"/>
                <a:ea typeface="Poppins Light"/>
                <a:cs typeface="Poppins Light"/>
                <a:sym typeface="Poppins Light"/>
              </a:rPr>
              <a:t>Schulte melanggar hukum dengan membocorkan alat-alat CIA. Tindakannya jelas melawan peraturan yang berlaku. Tidak ada alasan yang sah atau keadaan luar biasa yang bisa membenarkan tindakannya karena tindakan itu tidak dilakukan demi kepentingan publik, melainkan memperburuk keamanan global dengan memberikan alat-alat berbahaya kepada pihak yang tidak berwenang.</a:t>
            </a:r>
          </a:p>
          <a:p>
            <a:pPr algn="just">
              <a:lnSpc>
                <a:spcPts val="3430"/>
              </a:lnSpc>
            </a:pPr>
          </a:p>
          <a:p>
            <a:pPr algn="just">
              <a:lnSpc>
                <a:spcPts val="3430"/>
              </a:lnSpc>
              <a:spcBef>
                <a:spcPct val="0"/>
              </a:spcBef>
            </a:pPr>
            <a:r>
              <a:rPr lang="en-US" b="true" sz="2450" u="sng">
                <a:solidFill>
                  <a:srgbClr val="201E21"/>
                </a:solidFill>
                <a:latin typeface="Poppins Bold"/>
                <a:ea typeface="Poppins Bold"/>
                <a:cs typeface="Poppins Bold"/>
                <a:sym typeface="Poppins Bold"/>
              </a:rPr>
              <a:t>SOLUSI</a:t>
            </a:r>
            <a:r>
              <a:rPr lang="en-US" sz="2450">
                <a:solidFill>
                  <a:srgbClr val="201E21"/>
                </a:solidFill>
                <a:latin typeface="Poppins"/>
                <a:ea typeface="Poppins"/>
                <a:cs typeface="Poppins"/>
                <a:sym typeface="Poppins"/>
              </a:rPr>
              <a:t>: </a:t>
            </a:r>
            <a:r>
              <a:rPr lang="en-US" sz="2450">
                <a:solidFill>
                  <a:srgbClr val="201E21"/>
                </a:solidFill>
                <a:latin typeface="Poppins Light"/>
                <a:ea typeface="Poppins Light"/>
                <a:cs typeface="Poppins Light"/>
                <a:sym typeface="Poppins Light"/>
              </a:rPr>
              <a:t>Langkah-langkah yang dapat dilakukan agar tidak melanggar pasal ini adalah tetap patuh terhadap semua hukum yang mengatur pekerjaan, terutama yang terkait dengan keamanan siber dan data sensitif. Selain itu, harus selalu berpikir kritis dan etis sebelum mengambil tindakan yang bisa berdampak pada publik atau keamanan.</a:t>
            </a:r>
          </a:p>
        </p:txBody>
      </p:sp>
      <p:sp>
        <p:nvSpPr>
          <p:cNvPr name="TextBox 7" id="7"/>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13009561" y="-1351416"/>
            <a:ext cx="8070390" cy="8402296"/>
            <a:chOff x="0" y="0"/>
            <a:chExt cx="10760520" cy="11203061"/>
          </a:xfrm>
        </p:grpSpPr>
        <p:sp>
          <p:nvSpPr>
            <p:cNvPr name="Freeform 3" id="3"/>
            <p:cNvSpPr/>
            <p:nvPr/>
          </p:nvSpPr>
          <p:spPr>
            <a:xfrm flipH="false" flipV="false" rot="2872567">
              <a:off x="-66390" y="3273088"/>
              <a:ext cx="10893299" cy="4656885"/>
            </a:xfrm>
            <a:custGeom>
              <a:avLst/>
              <a:gdLst/>
              <a:ahLst/>
              <a:cxnLst/>
              <a:rect r="r" b="b" t="t" l="l"/>
              <a:pathLst>
                <a:path h="4656885" w="10893299">
                  <a:moveTo>
                    <a:pt x="0" y="0"/>
                  </a:moveTo>
                  <a:lnTo>
                    <a:pt x="10893300" y="0"/>
                  </a:lnTo>
                  <a:lnTo>
                    <a:pt x="10893300" y="4656885"/>
                  </a:lnTo>
                  <a:lnTo>
                    <a:pt x="0" y="4656885"/>
                  </a:lnTo>
                  <a:lnTo>
                    <a:pt x="0" y="0"/>
                  </a:lnTo>
                  <a:close/>
                </a:path>
              </a:pathLst>
            </a:custGeom>
            <a:blipFill>
              <a:blip r:embed="rId2"/>
              <a:stretch>
                <a:fillRect l="0" t="0" r="0" b="0"/>
              </a:stretch>
            </a:blipFill>
          </p:spPr>
        </p:sp>
        <p:sp>
          <p:nvSpPr>
            <p:cNvPr name="Freeform 4" id="4"/>
            <p:cNvSpPr/>
            <p:nvPr/>
          </p:nvSpPr>
          <p:spPr>
            <a:xfrm flipH="false" flipV="false" rot="0">
              <a:off x="5159679" y="8880260"/>
              <a:ext cx="1013279" cy="956282"/>
            </a:xfrm>
            <a:custGeom>
              <a:avLst/>
              <a:gdLst/>
              <a:ahLst/>
              <a:cxnLst/>
              <a:rect r="r" b="b" t="t" l="l"/>
              <a:pathLst>
                <a:path h="956282" w="1013279">
                  <a:moveTo>
                    <a:pt x="0" y="0"/>
                  </a:moveTo>
                  <a:lnTo>
                    <a:pt x="1013279" y="0"/>
                  </a:lnTo>
                  <a:lnTo>
                    <a:pt x="1013279" y="956282"/>
                  </a:lnTo>
                  <a:lnTo>
                    <a:pt x="0" y="956282"/>
                  </a:lnTo>
                  <a:lnTo>
                    <a:pt x="0" y="0"/>
                  </a:lnTo>
                  <a:close/>
                </a:path>
              </a:pathLst>
            </a:custGeom>
            <a:blipFill>
              <a:blip r:embed="rId3"/>
              <a:stretch>
                <a:fillRect l="0" t="0" r="0" b="0"/>
              </a:stretch>
            </a:blipFill>
          </p:spPr>
        </p:sp>
      </p:grpSp>
      <p:sp>
        <p:nvSpPr>
          <p:cNvPr name="TextBox 5" id="5"/>
          <p:cNvSpPr txBox="true"/>
          <p:nvPr/>
        </p:nvSpPr>
        <p:spPr>
          <a:xfrm rot="0">
            <a:off x="769579" y="1209675"/>
            <a:ext cx="10062034" cy="1352451"/>
          </a:xfrm>
          <a:prstGeom prst="rect">
            <a:avLst/>
          </a:prstGeom>
        </p:spPr>
        <p:txBody>
          <a:bodyPr anchor="t" rtlCol="false" tIns="0" lIns="0" bIns="0" rIns="0">
            <a:spAutoFit/>
          </a:bodyPr>
          <a:lstStyle/>
          <a:p>
            <a:pPr algn="l">
              <a:lnSpc>
                <a:spcPts val="10121"/>
              </a:lnSpc>
            </a:pPr>
            <a:r>
              <a:rPr lang="en-US" sz="10121" spc="-506">
                <a:solidFill>
                  <a:srgbClr val="7E5791"/>
                </a:solidFill>
                <a:latin typeface="Yeseva One"/>
                <a:ea typeface="Yeseva One"/>
                <a:cs typeface="Yeseva One"/>
                <a:sym typeface="Yeseva One"/>
              </a:rPr>
              <a:t>Colleagues : 7.05</a:t>
            </a:r>
          </a:p>
        </p:txBody>
      </p:sp>
      <p:sp>
        <p:nvSpPr>
          <p:cNvPr name="TextBox 6" id="6"/>
          <p:cNvSpPr txBox="true"/>
          <p:nvPr/>
        </p:nvSpPr>
        <p:spPr>
          <a:xfrm rot="0">
            <a:off x="769579" y="2680603"/>
            <a:ext cx="14774073" cy="4300220"/>
          </a:xfrm>
          <a:prstGeom prst="rect">
            <a:avLst/>
          </a:prstGeom>
        </p:spPr>
        <p:txBody>
          <a:bodyPr anchor="t" rtlCol="false" tIns="0" lIns="0" bIns="0" rIns="0">
            <a:spAutoFit/>
          </a:bodyPr>
          <a:lstStyle/>
          <a:p>
            <a:pPr algn="just">
              <a:lnSpc>
                <a:spcPts val="3430"/>
              </a:lnSpc>
            </a:pPr>
            <a:r>
              <a:rPr lang="en-US" sz="2450">
                <a:solidFill>
                  <a:srgbClr val="201E21"/>
                </a:solidFill>
                <a:latin typeface="Poppins Light"/>
                <a:ea typeface="Poppins Light"/>
                <a:cs typeface="Poppins Light"/>
                <a:sym typeface="Poppins Light"/>
              </a:rPr>
              <a:t>Dalam kasus Vault 7, salah satu masalah utamanya adalah konflik internal antara Schulte dan rekan kerjanya. Schulte merasa diperlakukan tidak adil dalam konflik tersebut dan keluhan-keluhannya, seperti pengajuan perintah penahanan, tidak ditangani secara baik. Ketidakmampuan untuk mendengarkan dan menangani keluhan ini berkontribusi pada eskalasi situasi yang pada akhirnya berujung pada kebocoran data.</a:t>
            </a:r>
          </a:p>
          <a:p>
            <a:pPr algn="just">
              <a:lnSpc>
                <a:spcPts val="3430"/>
              </a:lnSpc>
            </a:pPr>
          </a:p>
          <a:p>
            <a:pPr algn="just">
              <a:lnSpc>
                <a:spcPts val="3430"/>
              </a:lnSpc>
              <a:spcBef>
                <a:spcPct val="0"/>
              </a:spcBef>
            </a:pPr>
            <a:r>
              <a:rPr lang="en-US" b="true" sz="2450" u="sng">
                <a:solidFill>
                  <a:srgbClr val="201E21"/>
                </a:solidFill>
                <a:latin typeface="Poppins Bold"/>
                <a:ea typeface="Poppins Bold"/>
                <a:cs typeface="Poppins Bold"/>
                <a:sym typeface="Poppins Bold"/>
              </a:rPr>
              <a:t>SOLUSI</a:t>
            </a:r>
            <a:r>
              <a:rPr lang="en-US" sz="2450">
                <a:solidFill>
                  <a:srgbClr val="201E21"/>
                </a:solidFill>
                <a:latin typeface="Poppins Light"/>
                <a:ea typeface="Poppins Light"/>
                <a:cs typeface="Poppins Light"/>
                <a:sym typeface="Poppins Light"/>
              </a:rPr>
              <a:t>: Salah satu langkah agar tidak melanggar pasal ini adalah manajemen dan rekan kerja harus memberi perhatian yang adil terhadap keluhan dan masalah yang diajukan oleh rekan tim. Hal ini untuk memastikan bahwa masalah tersebut diinvestigasi dengan benar dan tidak ada pihak yang merasa dirugikan.</a:t>
            </a:r>
          </a:p>
        </p:txBody>
      </p:sp>
      <p:sp>
        <p:nvSpPr>
          <p:cNvPr name="TextBox 7" id="7"/>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9272" t="0" r="-9272" b="0"/>
            </a:stretch>
          </a:blipFill>
        </p:spPr>
      </p:sp>
      <p:grpSp>
        <p:nvGrpSpPr>
          <p:cNvPr name="Group 3" id="3"/>
          <p:cNvGrpSpPr/>
          <p:nvPr/>
        </p:nvGrpSpPr>
        <p:grpSpPr>
          <a:xfrm rot="0">
            <a:off x="769579" y="3096191"/>
            <a:ext cx="14490669" cy="5628044"/>
            <a:chOff x="0" y="0"/>
            <a:chExt cx="3816472" cy="1482283"/>
          </a:xfrm>
        </p:grpSpPr>
        <p:sp>
          <p:nvSpPr>
            <p:cNvPr name="Freeform 4" id="4"/>
            <p:cNvSpPr/>
            <p:nvPr/>
          </p:nvSpPr>
          <p:spPr>
            <a:xfrm flipH="false" flipV="false" rot="0">
              <a:off x="0" y="0"/>
              <a:ext cx="3816472" cy="1482283"/>
            </a:xfrm>
            <a:custGeom>
              <a:avLst/>
              <a:gdLst/>
              <a:ahLst/>
              <a:cxnLst/>
              <a:rect r="r" b="b" t="t" l="l"/>
              <a:pathLst>
                <a:path h="1482283" w="3816472">
                  <a:moveTo>
                    <a:pt x="48084" y="0"/>
                  </a:moveTo>
                  <a:lnTo>
                    <a:pt x="3768388" y="0"/>
                  </a:lnTo>
                  <a:cubicBezTo>
                    <a:pt x="3794944" y="0"/>
                    <a:pt x="3816472" y="21528"/>
                    <a:pt x="3816472" y="48084"/>
                  </a:cubicBezTo>
                  <a:lnTo>
                    <a:pt x="3816472" y="1434199"/>
                  </a:lnTo>
                  <a:cubicBezTo>
                    <a:pt x="3816472" y="1460755"/>
                    <a:pt x="3794944" y="1482283"/>
                    <a:pt x="3768388" y="1482283"/>
                  </a:cubicBezTo>
                  <a:lnTo>
                    <a:pt x="48084" y="1482283"/>
                  </a:lnTo>
                  <a:cubicBezTo>
                    <a:pt x="21528" y="1482283"/>
                    <a:pt x="0" y="1460755"/>
                    <a:pt x="0" y="1434199"/>
                  </a:cubicBezTo>
                  <a:lnTo>
                    <a:pt x="0" y="48084"/>
                  </a:lnTo>
                  <a:cubicBezTo>
                    <a:pt x="0" y="21528"/>
                    <a:pt x="21528" y="0"/>
                    <a:pt x="48084" y="0"/>
                  </a:cubicBezTo>
                  <a:close/>
                </a:path>
              </a:pathLst>
            </a:custGeom>
            <a:solidFill>
              <a:srgbClr val="FAF9F4"/>
            </a:solidFill>
            <a:ln w="19050" cap="rnd">
              <a:solidFill>
                <a:srgbClr val="FAF9F4"/>
              </a:solidFill>
              <a:prstDash val="solid"/>
              <a:round/>
            </a:ln>
          </p:spPr>
        </p:sp>
        <p:sp>
          <p:nvSpPr>
            <p:cNvPr name="TextBox 5" id="5"/>
            <p:cNvSpPr txBox="true"/>
            <p:nvPr/>
          </p:nvSpPr>
          <p:spPr>
            <a:xfrm>
              <a:off x="0" y="-57150"/>
              <a:ext cx="3816472" cy="1539433"/>
            </a:xfrm>
            <a:prstGeom prst="rect">
              <a:avLst/>
            </a:prstGeom>
          </p:spPr>
          <p:txBody>
            <a:bodyPr anchor="ctr" rtlCol="false" tIns="50800" lIns="50800" bIns="50800" rIns="50800"/>
            <a:lstStyle/>
            <a:p>
              <a:pPr algn="ctr" marL="0" indent="0" lvl="0">
                <a:lnSpc>
                  <a:spcPts val="2520"/>
                </a:lnSpc>
                <a:spcBef>
                  <a:spcPct val="0"/>
                </a:spcBef>
              </a:pPr>
            </a:p>
          </p:txBody>
        </p:sp>
      </p:grpSp>
      <p:sp>
        <p:nvSpPr>
          <p:cNvPr name="Freeform 6" id="6"/>
          <p:cNvSpPr/>
          <p:nvPr/>
        </p:nvSpPr>
        <p:spPr>
          <a:xfrm flipH="true" flipV="false" rot="0">
            <a:off x="14179903" y="5790735"/>
            <a:ext cx="8216194" cy="6326469"/>
          </a:xfrm>
          <a:custGeom>
            <a:avLst/>
            <a:gdLst/>
            <a:ahLst/>
            <a:cxnLst/>
            <a:rect r="r" b="b" t="t" l="l"/>
            <a:pathLst>
              <a:path h="6326469" w="8216194">
                <a:moveTo>
                  <a:pt x="8216194" y="0"/>
                </a:moveTo>
                <a:lnTo>
                  <a:pt x="0" y="0"/>
                </a:lnTo>
                <a:lnTo>
                  <a:pt x="0" y="6326469"/>
                </a:lnTo>
                <a:lnTo>
                  <a:pt x="8216194" y="6326469"/>
                </a:lnTo>
                <a:lnTo>
                  <a:pt x="8216194" y="0"/>
                </a:lnTo>
                <a:close/>
              </a:path>
            </a:pathLst>
          </a:custGeom>
          <a:blipFill>
            <a:blip r:embed="rId3"/>
            <a:stretch>
              <a:fillRect l="0" t="0" r="0" b="0"/>
            </a:stretch>
          </a:blipFill>
        </p:spPr>
      </p:sp>
      <p:sp>
        <p:nvSpPr>
          <p:cNvPr name="Freeform 7" id="7"/>
          <p:cNvSpPr/>
          <p:nvPr/>
        </p:nvSpPr>
        <p:spPr>
          <a:xfrm flipH="false" flipV="false" rot="0">
            <a:off x="-3270511" y="-2458497"/>
            <a:ext cx="8598422" cy="6620785"/>
          </a:xfrm>
          <a:custGeom>
            <a:avLst/>
            <a:gdLst/>
            <a:ahLst/>
            <a:cxnLst/>
            <a:rect r="r" b="b" t="t" l="l"/>
            <a:pathLst>
              <a:path h="6620785" w="8598422">
                <a:moveTo>
                  <a:pt x="0" y="0"/>
                </a:moveTo>
                <a:lnTo>
                  <a:pt x="8598422" y="0"/>
                </a:lnTo>
                <a:lnTo>
                  <a:pt x="8598422" y="6620785"/>
                </a:lnTo>
                <a:lnTo>
                  <a:pt x="0" y="6620785"/>
                </a:lnTo>
                <a:lnTo>
                  <a:pt x="0" y="0"/>
                </a:lnTo>
                <a:close/>
              </a:path>
            </a:pathLst>
          </a:custGeom>
          <a:blipFill>
            <a:blip r:embed="rId3"/>
            <a:stretch>
              <a:fillRect l="0" t="0" r="0" b="0"/>
            </a:stretch>
          </a:blipFill>
        </p:spPr>
      </p:sp>
      <p:sp>
        <p:nvSpPr>
          <p:cNvPr name="TextBox 8" id="8"/>
          <p:cNvSpPr txBox="true"/>
          <p:nvPr/>
        </p:nvSpPr>
        <p:spPr>
          <a:xfrm rot="0">
            <a:off x="769579" y="1209675"/>
            <a:ext cx="7424488" cy="1352451"/>
          </a:xfrm>
          <a:prstGeom prst="rect">
            <a:avLst/>
          </a:prstGeom>
        </p:spPr>
        <p:txBody>
          <a:bodyPr anchor="t" rtlCol="false" tIns="0" lIns="0" bIns="0" rIns="0">
            <a:spAutoFit/>
          </a:bodyPr>
          <a:lstStyle/>
          <a:p>
            <a:pPr algn="l">
              <a:lnSpc>
                <a:spcPts val="10121"/>
              </a:lnSpc>
            </a:pPr>
            <a:r>
              <a:rPr lang="en-US" sz="10121" spc="-506">
                <a:solidFill>
                  <a:srgbClr val="FAF9F4"/>
                </a:solidFill>
                <a:latin typeface="Yeseva One"/>
                <a:ea typeface="Yeseva One"/>
                <a:cs typeface="Yeseva One"/>
                <a:sym typeface="Yeseva One"/>
              </a:rPr>
              <a:t>Kesimpulan</a:t>
            </a:r>
          </a:p>
        </p:txBody>
      </p:sp>
      <p:sp>
        <p:nvSpPr>
          <p:cNvPr name="TextBox 9" id="9"/>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FAF9F4"/>
                </a:solidFill>
                <a:latin typeface="Poppins Light"/>
                <a:ea typeface="Poppins Light"/>
                <a:cs typeface="Poppins Light"/>
                <a:sym typeface="Poppins Light"/>
              </a:rPr>
              <a:t>IF2180 Sosio-Informatika dan Profesionalisme</a:t>
            </a:r>
          </a:p>
        </p:txBody>
      </p:sp>
      <p:sp>
        <p:nvSpPr>
          <p:cNvPr name="TextBox 10" id="10"/>
          <p:cNvSpPr txBox="true"/>
          <p:nvPr/>
        </p:nvSpPr>
        <p:spPr>
          <a:xfrm rot="0">
            <a:off x="1412437" y="3697924"/>
            <a:ext cx="13095283" cy="3442970"/>
          </a:xfrm>
          <a:prstGeom prst="rect">
            <a:avLst/>
          </a:prstGeom>
        </p:spPr>
        <p:txBody>
          <a:bodyPr anchor="t" rtlCol="false" tIns="0" lIns="0" bIns="0" rIns="0">
            <a:spAutoFit/>
          </a:bodyPr>
          <a:lstStyle/>
          <a:p>
            <a:pPr algn="just">
              <a:lnSpc>
                <a:spcPts val="3430"/>
              </a:lnSpc>
              <a:spcBef>
                <a:spcPct val="0"/>
              </a:spcBef>
            </a:pPr>
            <a:r>
              <a:rPr lang="en-US" sz="2450">
                <a:solidFill>
                  <a:srgbClr val="201E21"/>
                </a:solidFill>
                <a:latin typeface="Poppins"/>
                <a:ea typeface="Poppins"/>
                <a:cs typeface="Poppins"/>
                <a:sym typeface="Poppins"/>
              </a:rPr>
              <a:t>Kasus Vault 7 menunjukkan kebocoran besar alat-alat siber CIA oleh Joshua Schulte yang berdampak buruk pada keamanan nasional. Schulte melanggar prinsip legalitas dan etika dengan membocorkan alat-alat ini, menunjukkan adanya kelemahan manajemen dalam mengontrol akses dan mengelola konflik internal. Untuk mencegah kejadian serupa, penting bagi organisasi untuk menerapkan manajemen risiko yang ketat, protokol keamanan pasca-rilis, serta penanganan yang adil terhadap keluhan karyawan, sambil memastikan kepatuhan pada hukum dan standar etika terkait data sensitif.</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9272" t="0" r="-9272" b="0"/>
            </a:stretch>
          </a:blipFill>
        </p:spPr>
      </p:sp>
      <p:grpSp>
        <p:nvGrpSpPr>
          <p:cNvPr name="Group 3" id="3"/>
          <p:cNvGrpSpPr/>
          <p:nvPr/>
        </p:nvGrpSpPr>
        <p:grpSpPr>
          <a:xfrm rot="0">
            <a:off x="14134881" y="-847840"/>
            <a:ext cx="7829988" cy="7820200"/>
            <a:chOff x="0" y="0"/>
            <a:chExt cx="10439984" cy="10426934"/>
          </a:xfrm>
        </p:grpSpPr>
        <p:sp>
          <p:nvSpPr>
            <p:cNvPr name="Freeform 4" id="4"/>
            <p:cNvSpPr/>
            <p:nvPr/>
          </p:nvSpPr>
          <p:spPr>
            <a:xfrm flipH="false" flipV="false" rot="0">
              <a:off x="0" y="0"/>
              <a:ext cx="10439984" cy="10426934"/>
            </a:xfrm>
            <a:custGeom>
              <a:avLst/>
              <a:gdLst/>
              <a:ahLst/>
              <a:cxnLst/>
              <a:rect r="r" b="b" t="t" l="l"/>
              <a:pathLst>
                <a:path h="10426934" w="10439984">
                  <a:moveTo>
                    <a:pt x="0" y="0"/>
                  </a:moveTo>
                  <a:lnTo>
                    <a:pt x="10439984" y="0"/>
                  </a:lnTo>
                  <a:lnTo>
                    <a:pt x="10439984" y="10426934"/>
                  </a:lnTo>
                  <a:lnTo>
                    <a:pt x="0" y="10426934"/>
                  </a:lnTo>
                  <a:lnTo>
                    <a:pt x="0" y="0"/>
                  </a:lnTo>
                  <a:close/>
                </a:path>
              </a:pathLst>
            </a:custGeom>
            <a:blipFill>
              <a:blip r:embed="rId3"/>
              <a:stretch>
                <a:fillRect l="0" t="0" r="0" b="0"/>
              </a:stretch>
            </a:blipFill>
          </p:spPr>
        </p:sp>
        <p:sp>
          <p:nvSpPr>
            <p:cNvPr name="Freeform 5" id="5"/>
            <p:cNvSpPr/>
            <p:nvPr/>
          </p:nvSpPr>
          <p:spPr>
            <a:xfrm flipH="false" flipV="false" rot="0">
              <a:off x="551841" y="2223487"/>
              <a:ext cx="2018069" cy="2015546"/>
            </a:xfrm>
            <a:custGeom>
              <a:avLst/>
              <a:gdLst/>
              <a:ahLst/>
              <a:cxnLst/>
              <a:rect r="r" b="b" t="t" l="l"/>
              <a:pathLst>
                <a:path h="2015546" w="2018069">
                  <a:moveTo>
                    <a:pt x="0" y="0"/>
                  </a:moveTo>
                  <a:lnTo>
                    <a:pt x="2018069" y="0"/>
                  </a:lnTo>
                  <a:lnTo>
                    <a:pt x="2018069" y="2015546"/>
                  </a:lnTo>
                  <a:lnTo>
                    <a:pt x="0" y="2015546"/>
                  </a:lnTo>
                  <a:lnTo>
                    <a:pt x="0" y="0"/>
                  </a:lnTo>
                  <a:close/>
                </a:path>
              </a:pathLst>
            </a:custGeom>
            <a:blipFill>
              <a:blip r:embed="rId4"/>
              <a:stretch>
                <a:fillRect l="0" t="0" r="0" b="0"/>
              </a:stretch>
            </a:blipFill>
          </p:spPr>
        </p:sp>
      </p:grpSp>
      <p:grpSp>
        <p:nvGrpSpPr>
          <p:cNvPr name="Group 6" id="6"/>
          <p:cNvGrpSpPr/>
          <p:nvPr/>
        </p:nvGrpSpPr>
        <p:grpSpPr>
          <a:xfrm rot="0">
            <a:off x="-1987203" y="5545192"/>
            <a:ext cx="6031807" cy="6527363"/>
            <a:chOff x="0" y="0"/>
            <a:chExt cx="8042409" cy="8703150"/>
          </a:xfrm>
        </p:grpSpPr>
        <p:sp>
          <p:nvSpPr>
            <p:cNvPr name="Freeform 7" id="7"/>
            <p:cNvSpPr/>
            <p:nvPr/>
          </p:nvSpPr>
          <p:spPr>
            <a:xfrm flipH="false" flipV="false" rot="762027">
              <a:off x="737675" y="630862"/>
              <a:ext cx="6567059" cy="7441427"/>
            </a:xfrm>
            <a:custGeom>
              <a:avLst/>
              <a:gdLst/>
              <a:ahLst/>
              <a:cxnLst/>
              <a:rect r="r" b="b" t="t" l="l"/>
              <a:pathLst>
                <a:path h="7441427" w="6567059">
                  <a:moveTo>
                    <a:pt x="0" y="0"/>
                  </a:moveTo>
                  <a:lnTo>
                    <a:pt x="6567059" y="0"/>
                  </a:lnTo>
                  <a:lnTo>
                    <a:pt x="6567059" y="7441426"/>
                  </a:lnTo>
                  <a:lnTo>
                    <a:pt x="0" y="7441426"/>
                  </a:lnTo>
                  <a:lnTo>
                    <a:pt x="0" y="0"/>
                  </a:lnTo>
                  <a:close/>
                </a:path>
              </a:pathLst>
            </a:custGeom>
            <a:blipFill>
              <a:blip r:embed="rId5"/>
              <a:stretch>
                <a:fillRect l="0" t="0" r="0" b="0"/>
              </a:stretch>
            </a:blipFill>
          </p:spPr>
        </p:sp>
        <p:sp>
          <p:nvSpPr>
            <p:cNvPr name="Freeform 8" id="8"/>
            <p:cNvSpPr/>
            <p:nvPr/>
          </p:nvSpPr>
          <p:spPr>
            <a:xfrm flipH="false" flipV="false" rot="0">
              <a:off x="4462539" y="2336029"/>
              <a:ext cx="2018069" cy="2015546"/>
            </a:xfrm>
            <a:custGeom>
              <a:avLst/>
              <a:gdLst/>
              <a:ahLst/>
              <a:cxnLst/>
              <a:rect r="r" b="b" t="t" l="l"/>
              <a:pathLst>
                <a:path h="2015546" w="2018069">
                  <a:moveTo>
                    <a:pt x="0" y="0"/>
                  </a:moveTo>
                  <a:lnTo>
                    <a:pt x="2018069" y="0"/>
                  </a:lnTo>
                  <a:lnTo>
                    <a:pt x="2018069" y="2015546"/>
                  </a:lnTo>
                  <a:lnTo>
                    <a:pt x="0" y="2015546"/>
                  </a:lnTo>
                  <a:lnTo>
                    <a:pt x="0" y="0"/>
                  </a:lnTo>
                  <a:close/>
                </a:path>
              </a:pathLst>
            </a:custGeom>
            <a:blipFill>
              <a:blip r:embed="rId4"/>
              <a:stretch>
                <a:fillRect l="0" t="0" r="0" b="0"/>
              </a:stretch>
            </a:blipFill>
          </p:spPr>
        </p:sp>
      </p:grpSp>
      <p:sp>
        <p:nvSpPr>
          <p:cNvPr name="TextBox 9" id="9"/>
          <p:cNvSpPr txBox="true"/>
          <p:nvPr/>
        </p:nvSpPr>
        <p:spPr>
          <a:xfrm rot="0">
            <a:off x="2225687" y="4132022"/>
            <a:ext cx="13836627" cy="1835328"/>
          </a:xfrm>
          <a:prstGeom prst="rect">
            <a:avLst/>
          </a:prstGeom>
        </p:spPr>
        <p:txBody>
          <a:bodyPr anchor="t" rtlCol="false" tIns="0" lIns="0" bIns="0" rIns="0">
            <a:spAutoFit/>
          </a:bodyPr>
          <a:lstStyle/>
          <a:p>
            <a:pPr algn="ctr">
              <a:lnSpc>
                <a:spcPts val="13757"/>
              </a:lnSpc>
            </a:pPr>
            <a:r>
              <a:rPr lang="en-US" sz="13757" spc="-687">
                <a:solidFill>
                  <a:srgbClr val="FAF9F4"/>
                </a:solidFill>
                <a:latin typeface="Yeseva One"/>
                <a:ea typeface="Yeseva One"/>
                <a:cs typeface="Yeseva One"/>
                <a:sym typeface="Yeseva One"/>
              </a:rPr>
              <a:t>ETIKA UMUM</a:t>
            </a:r>
          </a:p>
        </p:txBody>
      </p:sp>
      <p:sp>
        <p:nvSpPr>
          <p:cNvPr name="Freeform 10" id="10"/>
          <p:cNvSpPr/>
          <p:nvPr/>
        </p:nvSpPr>
        <p:spPr>
          <a:xfrm flipH="false" flipV="false" rot="580691">
            <a:off x="15619947" y="7584028"/>
            <a:ext cx="1546983" cy="1229852"/>
          </a:xfrm>
          <a:custGeom>
            <a:avLst/>
            <a:gdLst/>
            <a:ahLst/>
            <a:cxnLst/>
            <a:rect r="r" b="b" t="t" l="l"/>
            <a:pathLst>
              <a:path h="1229852" w="1546983">
                <a:moveTo>
                  <a:pt x="0" y="0"/>
                </a:moveTo>
                <a:lnTo>
                  <a:pt x="1546984" y="0"/>
                </a:lnTo>
                <a:lnTo>
                  <a:pt x="1546984" y="1229852"/>
                </a:lnTo>
                <a:lnTo>
                  <a:pt x="0" y="1229852"/>
                </a:lnTo>
                <a:lnTo>
                  <a:pt x="0" y="0"/>
                </a:lnTo>
                <a:close/>
              </a:path>
            </a:pathLst>
          </a:custGeom>
          <a:blipFill>
            <a:blip r:embed="rId6"/>
            <a:stretch>
              <a:fillRect l="0" t="0" r="0" b="0"/>
            </a:stretch>
          </a:blipFill>
        </p:spPr>
      </p:sp>
      <p:sp>
        <p:nvSpPr>
          <p:cNvPr name="Freeform 11" id="11"/>
          <p:cNvSpPr/>
          <p:nvPr/>
        </p:nvSpPr>
        <p:spPr>
          <a:xfrm flipH="false" flipV="false" rot="-727921">
            <a:off x="1110242" y="1367142"/>
            <a:ext cx="1126688" cy="895717"/>
          </a:xfrm>
          <a:custGeom>
            <a:avLst/>
            <a:gdLst/>
            <a:ahLst/>
            <a:cxnLst/>
            <a:rect r="r" b="b" t="t" l="l"/>
            <a:pathLst>
              <a:path h="895717" w="1126688">
                <a:moveTo>
                  <a:pt x="0" y="0"/>
                </a:moveTo>
                <a:lnTo>
                  <a:pt x="1126688" y="0"/>
                </a:lnTo>
                <a:lnTo>
                  <a:pt x="1126688" y="895716"/>
                </a:lnTo>
                <a:lnTo>
                  <a:pt x="0" y="895716"/>
                </a:lnTo>
                <a:lnTo>
                  <a:pt x="0" y="0"/>
                </a:lnTo>
                <a:close/>
              </a:path>
            </a:pathLst>
          </a:custGeom>
          <a:blipFill>
            <a:blip r:embed="rId6"/>
            <a:stretch>
              <a:fillRect l="0" t="0" r="0" b="0"/>
            </a:stretch>
          </a:blipFill>
        </p:spPr>
      </p:sp>
      <p:sp>
        <p:nvSpPr>
          <p:cNvPr name="TextBox 12" id="12"/>
          <p:cNvSpPr txBox="true"/>
          <p:nvPr/>
        </p:nvSpPr>
        <p:spPr>
          <a:xfrm rot="0">
            <a:off x="6155329" y="6055420"/>
            <a:ext cx="5977341" cy="916940"/>
          </a:xfrm>
          <a:prstGeom prst="rect">
            <a:avLst/>
          </a:prstGeom>
        </p:spPr>
        <p:txBody>
          <a:bodyPr anchor="t" rtlCol="false" tIns="0" lIns="0" bIns="0" rIns="0">
            <a:spAutoFit/>
          </a:bodyPr>
          <a:lstStyle/>
          <a:p>
            <a:pPr algn="ctr">
              <a:lnSpc>
                <a:spcPts val="3520"/>
              </a:lnSpc>
            </a:pPr>
            <a:r>
              <a:rPr lang="en-US" sz="3200" b="true">
                <a:solidFill>
                  <a:srgbClr val="FAF9F4"/>
                </a:solidFill>
                <a:latin typeface="Poppins Bold"/>
                <a:ea typeface="Poppins Bold"/>
                <a:cs typeface="Poppins Bold"/>
                <a:sym typeface="Poppins Bold"/>
              </a:rPr>
              <a:t>Topik 6: Introducing New Technology</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sp>
        <p:nvSpPr>
          <p:cNvPr name="Freeform 2" id="2"/>
          <p:cNvSpPr/>
          <p:nvPr/>
        </p:nvSpPr>
        <p:spPr>
          <a:xfrm flipH="false" flipV="false" rot="0">
            <a:off x="11210802" y="-1791932"/>
            <a:ext cx="7929916" cy="7929916"/>
          </a:xfrm>
          <a:custGeom>
            <a:avLst/>
            <a:gdLst/>
            <a:ahLst/>
            <a:cxnLst/>
            <a:rect r="r" b="b" t="t" l="l"/>
            <a:pathLst>
              <a:path h="7929916" w="7929916">
                <a:moveTo>
                  <a:pt x="0" y="0"/>
                </a:moveTo>
                <a:lnTo>
                  <a:pt x="7929916" y="0"/>
                </a:lnTo>
                <a:lnTo>
                  <a:pt x="7929916" y="7929915"/>
                </a:lnTo>
                <a:lnTo>
                  <a:pt x="0" y="7929915"/>
                </a:lnTo>
                <a:lnTo>
                  <a:pt x="0" y="0"/>
                </a:lnTo>
                <a:close/>
              </a:path>
            </a:pathLst>
          </a:custGeom>
          <a:blipFill>
            <a:blip r:embed="rId2"/>
            <a:stretch>
              <a:fillRect l="0" t="0" r="0" b="0"/>
            </a:stretch>
          </a:blipFill>
        </p:spPr>
      </p:sp>
      <p:sp>
        <p:nvSpPr>
          <p:cNvPr name="Freeform 3" id="3"/>
          <p:cNvSpPr/>
          <p:nvPr/>
        </p:nvSpPr>
        <p:spPr>
          <a:xfrm flipH="false" flipV="false" rot="0">
            <a:off x="-1833536" y="4663999"/>
            <a:ext cx="4549443" cy="4660121"/>
          </a:xfrm>
          <a:custGeom>
            <a:avLst/>
            <a:gdLst/>
            <a:ahLst/>
            <a:cxnLst/>
            <a:rect r="r" b="b" t="t" l="l"/>
            <a:pathLst>
              <a:path h="4660121" w="4549443">
                <a:moveTo>
                  <a:pt x="0" y="0"/>
                </a:moveTo>
                <a:lnTo>
                  <a:pt x="4549443" y="0"/>
                </a:lnTo>
                <a:lnTo>
                  <a:pt x="4549443" y="4660121"/>
                </a:lnTo>
                <a:lnTo>
                  <a:pt x="0" y="4660121"/>
                </a:lnTo>
                <a:lnTo>
                  <a:pt x="0" y="0"/>
                </a:lnTo>
                <a:close/>
              </a:path>
            </a:pathLst>
          </a:custGeom>
          <a:blipFill>
            <a:blip r:embed="rId3"/>
            <a:stretch>
              <a:fillRect l="0" t="0" r="0" b="0"/>
            </a:stretch>
          </a:blipFill>
        </p:spPr>
      </p:sp>
      <p:sp>
        <p:nvSpPr>
          <p:cNvPr name="TextBox 4" id="4"/>
          <p:cNvSpPr txBox="true"/>
          <p:nvPr/>
        </p:nvSpPr>
        <p:spPr>
          <a:xfrm rot="0">
            <a:off x="1028700" y="-771451"/>
            <a:ext cx="8565660" cy="4657975"/>
          </a:xfrm>
          <a:prstGeom prst="rect">
            <a:avLst/>
          </a:prstGeom>
        </p:spPr>
        <p:txBody>
          <a:bodyPr anchor="t" rtlCol="false" tIns="0" lIns="0" bIns="0" rIns="0">
            <a:spAutoFit/>
          </a:bodyPr>
          <a:lstStyle/>
          <a:p>
            <a:pPr algn="ctr">
              <a:lnSpc>
                <a:spcPts val="18862"/>
              </a:lnSpc>
            </a:pPr>
            <a:r>
              <a:rPr lang="en-US" sz="18862" spc="-943">
                <a:solidFill>
                  <a:srgbClr val="7E5791"/>
                </a:solidFill>
                <a:latin typeface="Foda Display"/>
                <a:ea typeface="Foda Display"/>
                <a:cs typeface="Foda Display"/>
                <a:sym typeface="Foda Display"/>
              </a:rPr>
              <a:t>Thank</a:t>
            </a:r>
          </a:p>
        </p:txBody>
      </p:sp>
      <p:sp>
        <p:nvSpPr>
          <p:cNvPr name="TextBox 5" id="5"/>
          <p:cNvSpPr txBox="true"/>
          <p:nvPr/>
        </p:nvSpPr>
        <p:spPr>
          <a:xfrm rot="0">
            <a:off x="2934982" y="4288461"/>
            <a:ext cx="6407245" cy="2705599"/>
          </a:xfrm>
          <a:prstGeom prst="rect">
            <a:avLst/>
          </a:prstGeom>
        </p:spPr>
        <p:txBody>
          <a:bodyPr anchor="t" rtlCol="false" tIns="0" lIns="0" bIns="0" rIns="0">
            <a:spAutoFit/>
          </a:bodyPr>
          <a:lstStyle/>
          <a:p>
            <a:pPr algn="ctr">
              <a:lnSpc>
                <a:spcPts val="19753"/>
              </a:lnSpc>
            </a:pPr>
            <a:r>
              <a:rPr lang="en-US" sz="21471">
                <a:solidFill>
                  <a:srgbClr val="7E5791"/>
                </a:solidFill>
                <a:latin typeface="Amoresa"/>
                <a:ea typeface="Amoresa"/>
                <a:cs typeface="Amoresa"/>
                <a:sym typeface="Amoresa"/>
              </a:rPr>
              <a:t>You</a:t>
            </a:r>
          </a:p>
        </p:txBody>
      </p:sp>
      <p:sp>
        <p:nvSpPr>
          <p:cNvPr name="TextBox 6" id="6"/>
          <p:cNvSpPr txBox="true"/>
          <p:nvPr/>
        </p:nvSpPr>
        <p:spPr>
          <a:xfrm rot="0">
            <a:off x="6622217" y="6458574"/>
            <a:ext cx="10637083" cy="2825002"/>
          </a:xfrm>
          <a:prstGeom prst="rect">
            <a:avLst/>
          </a:prstGeom>
        </p:spPr>
        <p:txBody>
          <a:bodyPr anchor="t" rtlCol="false" tIns="0" lIns="0" bIns="0" rIns="0">
            <a:spAutoFit/>
          </a:bodyPr>
          <a:lstStyle/>
          <a:p>
            <a:pPr algn="just">
              <a:lnSpc>
                <a:spcPts val="2841"/>
              </a:lnSpc>
            </a:pPr>
            <a:r>
              <a:rPr lang="en-US" sz="2029" b="true">
                <a:solidFill>
                  <a:srgbClr val="201E21"/>
                </a:solidFill>
                <a:latin typeface="Poppins Bold"/>
                <a:ea typeface="Poppins Bold"/>
                <a:cs typeface="Poppins Bold"/>
                <a:sym typeface="Poppins Bold"/>
              </a:rPr>
              <a:t>Referensi</a:t>
            </a:r>
          </a:p>
          <a:p>
            <a:pPr algn="just">
              <a:lnSpc>
                <a:spcPts val="2841"/>
              </a:lnSpc>
            </a:pPr>
          </a:p>
          <a:p>
            <a:pPr algn="just">
              <a:lnSpc>
                <a:spcPts val="2841"/>
              </a:lnSpc>
            </a:pPr>
            <a:r>
              <a:rPr lang="en-US" sz="2029">
                <a:solidFill>
                  <a:srgbClr val="201E21"/>
                </a:solidFill>
                <a:latin typeface="Poppins Light"/>
                <a:ea typeface="Poppins Light"/>
                <a:cs typeface="Poppins Light"/>
                <a:sym typeface="Poppins Light"/>
              </a:rPr>
              <a:t>Keefe, P. R. (2022, June 13). The surreal case of a CIA hacker’s revenge. The New Yorker. </a:t>
            </a:r>
            <a:r>
              <a:rPr lang="en-US" sz="2029" u="sng">
                <a:solidFill>
                  <a:srgbClr val="201E21"/>
                </a:solidFill>
                <a:latin typeface="Poppins Light"/>
                <a:ea typeface="Poppins Light"/>
                <a:cs typeface="Poppins Light"/>
                <a:sym typeface="Poppins Light"/>
                <a:hlinkClick r:id="rId4" tooltip="https://www.newyorker.com/magazine/2022/06/13/the-surreal-case-of-a-cia-hackers-revenge"/>
              </a:rPr>
              <a:t>https://www.newyorker.com/magazine/2022/06/13/the-surreal-case-of-a-cia-hackers-revenge</a:t>
            </a:r>
            <a:r>
              <a:rPr lang="en-US" sz="2029">
                <a:solidFill>
                  <a:srgbClr val="201E21"/>
                </a:solidFill>
                <a:latin typeface="Poppins"/>
                <a:ea typeface="Poppins"/>
                <a:cs typeface="Poppins"/>
                <a:sym typeface="Poppins"/>
              </a:rPr>
              <a:t>.</a:t>
            </a:r>
          </a:p>
          <a:p>
            <a:pPr algn="just">
              <a:lnSpc>
                <a:spcPts val="2841"/>
              </a:lnSpc>
            </a:pPr>
            <a:r>
              <a:rPr lang="en-US" sz="2029">
                <a:solidFill>
                  <a:srgbClr val="201E21"/>
                </a:solidFill>
                <a:latin typeface="Poppins Light"/>
                <a:ea typeface="Poppins Light"/>
                <a:cs typeface="Poppins Light"/>
                <a:sym typeface="Poppins Light"/>
              </a:rPr>
              <a:t>Free Documentary. (2022, February 21). CIA agent goes rogue [Video]. YouTube. </a:t>
            </a:r>
            <a:r>
              <a:rPr lang="en-US" sz="2029" u="sng">
                <a:solidFill>
                  <a:srgbClr val="201E21"/>
                </a:solidFill>
                <a:latin typeface="Poppins Light"/>
                <a:ea typeface="Poppins Light"/>
                <a:cs typeface="Poppins Light"/>
                <a:sym typeface="Poppins Light"/>
                <a:hlinkClick r:id="rId5" tooltip="https://www.youtube.com/watch?v=c1Brqr_hCgg&amp;pp=ygUUY2lhIGFnZW50IGdvZXMgcm9ndWU%3D"/>
              </a:rPr>
              <a:t>https://www.youtube.com/watch?v=</a:t>
            </a:r>
            <a:r>
              <a:rPr lang="en-US" sz="2029" u="sng">
                <a:solidFill>
                  <a:srgbClr val="201E21"/>
                </a:solidFill>
                <a:latin typeface="Poppins Light"/>
                <a:ea typeface="Poppins Light"/>
                <a:cs typeface="Poppins Light"/>
                <a:sym typeface="Poppins Light"/>
                <a:hlinkClick r:id="rId6" tooltip="https://www.newyorker.com/magazine/2022/06/13/the-surreal-case-of-a-cia-hackers-revenge"/>
              </a:rPr>
              <a:t>c1Brqr_hCgg&amp;pp=ygUUY2lhIGFnZW50IGdvZXMgcm9ndWU%3D</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8943760" y="-495518"/>
            <a:ext cx="9851757" cy="11278036"/>
            <a:chOff x="0" y="0"/>
            <a:chExt cx="2594701" cy="2970347"/>
          </a:xfrm>
        </p:grpSpPr>
        <p:sp>
          <p:nvSpPr>
            <p:cNvPr name="Freeform 3" id="3"/>
            <p:cNvSpPr/>
            <p:nvPr/>
          </p:nvSpPr>
          <p:spPr>
            <a:xfrm flipH="false" flipV="false" rot="0">
              <a:off x="0" y="0"/>
              <a:ext cx="2594702" cy="2970347"/>
            </a:xfrm>
            <a:custGeom>
              <a:avLst/>
              <a:gdLst/>
              <a:ahLst/>
              <a:cxnLst/>
              <a:rect r="r" b="b" t="t" l="l"/>
              <a:pathLst>
                <a:path h="2970347" w="2594702">
                  <a:moveTo>
                    <a:pt x="0" y="0"/>
                  </a:moveTo>
                  <a:lnTo>
                    <a:pt x="2594702" y="0"/>
                  </a:lnTo>
                  <a:lnTo>
                    <a:pt x="2594702" y="2970347"/>
                  </a:lnTo>
                  <a:lnTo>
                    <a:pt x="0" y="2970347"/>
                  </a:lnTo>
                  <a:close/>
                </a:path>
              </a:pathLst>
            </a:custGeom>
            <a:solidFill>
              <a:srgbClr val="BE9CCD"/>
            </a:solidFill>
          </p:spPr>
        </p:sp>
        <p:sp>
          <p:nvSpPr>
            <p:cNvPr name="TextBox 4" id="4"/>
            <p:cNvSpPr txBox="true"/>
            <p:nvPr/>
          </p:nvSpPr>
          <p:spPr>
            <a:xfrm>
              <a:off x="0" y="-57150"/>
              <a:ext cx="2594701" cy="3027497"/>
            </a:xfrm>
            <a:prstGeom prst="rect">
              <a:avLst/>
            </a:prstGeom>
          </p:spPr>
          <p:txBody>
            <a:bodyPr anchor="ctr" rtlCol="false" tIns="50800" lIns="50800" bIns="50800" rIns="50800"/>
            <a:lstStyle/>
            <a:p>
              <a:pPr algn="ctr">
                <a:lnSpc>
                  <a:spcPts val="2520"/>
                </a:lnSpc>
              </a:pPr>
            </a:p>
          </p:txBody>
        </p:sp>
      </p:grpSp>
      <p:grpSp>
        <p:nvGrpSpPr>
          <p:cNvPr name="Group 5" id="5"/>
          <p:cNvGrpSpPr/>
          <p:nvPr/>
        </p:nvGrpSpPr>
        <p:grpSpPr>
          <a:xfrm rot="0">
            <a:off x="8943760" y="-343118"/>
            <a:ext cx="9851757" cy="11278036"/>
            <a:chOff x="0" y="0"/>
            <a:chExt cx="2594701" cy="2970347"/>
          </a:xfrm>
        </p:grpSpPr>
        <p:sp>
          <p:nvSpPr>
            <p:cNvPr name="Freeform 6" id="6"/>
            <p:cNvSpPr/>
            <p:nvPr/>
          </p:nvSpPr>
          <p:spPr>
            <a:xfrm flipH="false" flipV="false" rot="0">
              <a:off x="0" y="0"/>
              <a:ext cx="2594702" cy="2970347"/>
            </a:xfrm>
            <a:custGeom>
              <a:avLst/>
              <a:gdLst/>
              <a:ahLst/>
              <a:cxnLst/>
              <a:rect r="r" b="b" t="t" l="l"/>
              <a:pathLst>
                <a:path h="2970347" w="2594702">
                  <a:moveTo>
                    <a:pt x="0" y="0"/>
                  </a:moveTo>
                  <a:lnTo>
                    <a:pt x="2594702" y="0"/>
                  </a:lnTo>
                  <a:lnTo>
                    <a:pt x="2594702" y="2970347"/>
                  </a:lnTo>
                  <a:lnTo>
                    <a:pt x="0" y="2970347"/>
                  </a:lnTo>
                  <a:close/>
                </a:path>
              </a:pathLst>
            </a:custGeom>
            <a:solidFill>
              <a:srgbClr val="201E21">
                <a:alpha val="37647"/>
              </a:srgbClr>
            </a:solidFill>
          </p:spPr>
        </p:sp>
        <p:sp>
          <p:nvSpPr>
            <p:cNvPr name="TextBox 7" id="7"/>
            <p:cNvSpPr txBox="true"/>
            <p:nvPr/>
          </p:nvSpPr>
          <p:spPr>
            <a:xfrm>
              <a:off x="0" y="-57150"/>
              <a:ext cx="2594701" cy="3027497"/>
            </a:xfrm>
            <a:prstGeom prst="rect">
              <a:avLst/>
            </a:prstGeom>
          </p:spPr>
          <p:txBody>
            <a:bodyPr anchor="ctr" rtlCol="false" tIns="50800" lIns="50800" bIns="50800" rIns="50800"/>
            <a:lstStyle/>
            <a:p>
              <a:pPr algn="ctr">
                <a:lnSpc>
                  <a:spcPts val="2520"/>
                </a:lnSpc>
              </a:pPr>
            </a:p>
          </p:txBody>
        </p:sp>
      </p:grpSp>
      <p:sp>
        <p:nvSpPr>
          <p:cNvPr name="TextBox 8" id="8"/>
          <p:cNvSpPr txBox="true"/>
          <p:nvPr/>
        </p:nvSpPr>
        <p:spPr>
          <a:xfrm rot="0">
            <a:off x="9294147" y="4233862"/>
            <a:ext cx="8715979" cy="1952625"/>
          </a:xfrm>
          <a:prstGeom prst="rect">
            <a:avLst/>
          </a:prstGeom>
        </p:spPr>
        <p:txBody>
          <a:bodyPr anchor="t" rtlCol="false" tIns="0" lIns="0" bIns="0" rIns="0">
            <a:spAutoFit/>
          </a:bodyPr>
          <a:lstStyle/>
          <a:p>
            <a:pPr algn="ctr">
              <a:lnSpc>
                <a:spcPts val="6899"/>
              </a:lnSpc>
            </a:pPr>
            <a:r>
              <a:rPr lang="en-US" sz="6899" spc="-344">
                <a:solidFill>
                  <a:srgbClr val="FAF9F4"/>
                </a:solidFill>
                <a:latin typeface="Yeseva One"/>
                <a:ea typeface="Yeseva One"/>
                <a:cs typeface="Yeseva One"/>
                <a:sym typeface="Yeseva One"/>
              </a:rPr>
              <a:t>Deskripsi </a:t>
            </a:r>
          </a:p>
          <a:p>
            <a:pPr algn="ctr">
              <a:lnSpc>
                <a:spcPts val="9659"/>
              </a:lnSpc>
            </a:pPr>
            <a:r>
              <a:rPr lang="en-US" sz="6899" spc="-344">
                <a:solidFill>
                  <a:srgbClr val="FAF9F4"/>
                </a:solidFill>
                <a:latin typeface="Yeseva One"/>
                <a:ea typeface="Yeseva One"/>
                <a:cs typeface="Yeseva One"/>
                <a:sym typeface="Yeseva One"/>
              </a:rPr>
              <a:t>Masalah</a:t>
            </a:r>
          </a:p>
        </p:txBody>
      </p:sp>
      <p:sp>
        <p:nvSpPr>
          <p:cNvPr name="TextBox 9" id="9"/>
          <p:cNvSpPr txBox="true"/>
          <p:nvPr/>
        </p:nvSpPr>
        <p:spPr>
          <a:xfrm rot="0">
            <a:off x="769579" y="962025"/>
            <a:ext cx="7446437" cy="5699125"/>
          </a:xfrm>
          <a:prstGeom prst="rect">
            <a:avLst/>
          </a:prstGeom>
        </p:spPr>
        <p:txBody>
          <a:bodyPr anchor="t" rtlCol="false" tIns="0" lIns="0" bIns="0" rIns="0">
            <a:spAutoFit/>
          </a:bodyPr>
          <a:lstStyle/>
          <a:p>
            <a:pPr algn="just">
              <a:lnSpc>
                <a:spcPts val="3499"/>
              </a:lnSpc>
              <a:spcBef>
                <a:spcPct val="0"/>
              </a:spcBef>
            </a:pPr>
            <a:r>
              <a:rPr lang="en-US" sz="2499">
                <a:solidFill>
                  <a:srgbClr val="201E21"/>
                </a:solidFill>
                <a:latin typeface="Poppins Light"/>
                <a:ea typeface="Poppins Light"/>
                <a:cs typeface="Poppins Light"/>
                <a:sym typeface="Poppins Light"/>
              </a:rPr>
              <a:t>ABC Corporation merupakan perusahaan yang mempekerjakan 10.000 karyawan di Kota Pengetahuan. ABC Corporation memutuskan untuk mengadopsi teknologi digital baru bernama XTech. Penerapan teknologi XTech diperkirakan akan berdampak besar bagi karyawan ABC, dan juga bagi Kota Pengetahuan secara keseluruhan. Sekitar 3.000 pekerjaan di ABC diperkirakan akan hilang dalam enam bulan ke depan akibat teknologi ini. Apakah keputusan ABC untuk menerapkan XTech menimbulkan masalah etis bagi perusahaan dan kota tersebut?</a:t>
            </a:r>
          </a:p>
        </p:txBody>
      </p:sp>
      <p:sp>
        <p:nvSpPr>
          <p:cNvPr name="TextBox 10" id="10"/>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8661583" y="-756015"/>
            <a:ext cx="14872380" cy="11799031"/>
            <a:chOff x="0" y="0"/>
            <a:chExt cx="19829840" cy="15732041"/>
          </a:xfrm>
        </p:grpSpPr>
        <p:sp>
          <p:nvSpPr>
            <p:cNvPr name="Freeform 3" id="3"/>
            <p:cNvSpPr/>
            <p:nvPr/>
          </p:nvSpPr>
          <p:spPr>
            <a:xfrm flipH="true" flipV="false" rot="-1162920">
              <a:off x="1267641" y="2569562"/>
              <a:ext cx="17294559" cy="10592917"/>
            </a:xfrm>
            <a:custGeom>
              <a:avLst/>
              <a:gdLst/>
              <a:ahLst/>
              <a:cxnLst/>
              <a:rect r="r" b="b" t="t" l="l"/>
              <a:pathLst>
                <a:path h="10592917" w="17294559">
                  <a:moveTo>
                    <a:pt x="17294559" y="0"/>
                  </a:moveTo>
                  <a:lnTo>
                    <a:pt x="0" y="0"/>
                  </a:lnTo>
                  <a:lnTo>
                    <a:pt x="0" y="10592917"/>
                  </a:lnTo>
                  <a:lnTo>
                    <a:pt x="17294559" y="10592917"/>
                  </a:lnTo>
                  <a:lnTo>
                    <a:pt x="17294559" y="0"/>
                  </a:lnTo>
                  <a:close/>
                </a:path>
              </a:pathLst>
            </a:custGeom>
            <a:blipFill>
              <a:blip r:embed="rId2"/>
              <a:stretch>
                <a:fillRect l="0" t="0" r="0" b="0"/>
              </a:stretch>
            </a:blipFill>
          </p:spPr>
        </p:sp>
        <p:sp>
          <p:nvSpPr>
            <p:cNvPr name="Freeform 4" id="4"/>
            <p:cNvSpPr/>
            <p:nvPr/>
          </p:nvSpPr>
          <p:spPr>
            <a:xfrm flipH="false" flipV="false" rot="0">
              <a:off x="7199845" y="2562522"/>
              <a:ext cx="2715076" cy="2562353"/>
            </a:xfrm>
            <a:custGeom>
              <a:avLst/>
              <a:gdLst/>
              <a:ahLst/>
              <a:cxnLst/>
              <a:rect r="r" b="b" t="t" l="l"/>
              <a:pathLst>
                <a:path h="2562353" w="2715076">
                  <a:moveTo>
                    <a:pt x="0" y="0"/>
                  </a:moveTo>
                  <a:lnTo>
                    <a:pt x="2715075" y="0"/>
                  </a:lnTo>
                  <a:lnTo>
                    <a:pt x="2715075" y="2562353"/>
                  </a:lnTo>
                  <a:lnTo>
                    <a:pt x="0" y="2562353"/>
                  </a:lnTo>
                  <a:lnTo>
                    <a:pt x="0" y="0"/>
                  </a:lnTo>
                  <a:close/>
                </a:path>
              </a:pathLst>
            </a:custGeom>
            <a:blipFill>
              <a:blip r:embed="rId3"/>
              <a:stretch>
                <a:fillRect l="0" t="0" r="0" b="0"/>
              </a:stretch>
            </a:blipFill>
          </p:spPr>
        </p:sp>
        <p:sp>
          <p:nvSpPr>
            <p:cNvPr name="Freeform 5" id="5"/>
            <p:cNvSpPr/>
            <p:nvPr/>
          </p:nvSpPr>
          <p:spPr>
            <a:xfrm flipH="true" flipV="false" rot="0">
              <a:off x="6593857" y="10604243"/>
              <a:ext cx="1211976" cy="1143802"/>
            </a:xfrm>
            <a:custGeom>
              <a:avLst/>
              <a:gdLst/>
              <a:ahLst/>
              <a:cxnLst/>
              <a:rect r="r" b="b" t="t" l="l"/>
              <a:pathLst>
                <a:path h="1143802" w="1211976">
                  <a:moveTo>
                    <a:pt x="1211975" y="0"/>
                  </a:moveTo>
                  <a:lnTo>
                    <a:pt x="0" y="0"/>
                  </a:lnTo>
                  <a:lnTo>
                    <a:pt x="0" y="1143802"/>
                  </a:lnTo>
                  <a:lnTo>
                    <a:pt x="1211975" y="1143802"/>
                  </a:lnTo>
                  <a:lnTo>
                    <a:pt x="1211975" y="0"/>
                  </a:lnTo>
                  <a:close/>
                </a:path>
              </a:pathLst>
            </a:custGeom>
            <a:blipFill>
              <a:blip r:embed="rId3"/>
              <a:stretch>
                <a:fillRect l="0" t="0" r="0" b="0"/>
              </a:stretch>
            </a:blipFill>
          </p:spPr>
        </p:sp>
      </p:grpSp>
      <p:sp>
        <p:nvSpPr>
          <p:cNvPr name="TextBox 6" id="6"/>
          <p:cNvSpPr txBox="true"/>
          <p:nvPr/>
        </p:nvSpPr>
        <p:spPr>
          <a:xfrm rot="0">
            <a:off x="831106" y="2632453"/>
            <a:ext cx="11787761" cy="1003300"/>
          </a:xfrm>
          <a:prstGeom prst="rect">
            <a:avLst/>
          </a:prstGeom>
        </p:spPr>
        <p:txBody>
          <a:bodyPr anchor="t" rtlCol="false" tIns="0" lIns="0" bIns="0" rIns="0">
            <a:spAutoFit/>
          </a:bodyPr>
          <a:lstStyle/>
          <a:p>
            <a:pPr algn="l">
              <a:lnSpc>
                <a:spcPts val="7700"/>
              </a:lnSpc>
            </a:pPr>
            <a:r>
              <a:rPr lang="en-US" sz="7000" spc="-350">
                <a:solidFill>
                  <a:srgbClr val="7E5791"/>
                </a:solidFill>
                <a:latin typeface="Yeseva One"/>
                <a:ea typeface="Yeseva One"/>
                <a:cs typeface="Yeseva One"/>
                <a:sym typeface="Yeseva One"/>
              </a:rPr>
              <a:t>yang mungkin muncul</a:t>
            </a:r>
          </a:p>
        </p:txBody>
      </p:sp>
      <p:sp>
        <p:nvSpPr>
          <p:cNvPr name="TextBox 7" id="7"/>
          <p:cNvSpPr txBox="true"/>
          <p:nvPr/>
        </p:nvSpPr>
        <p:spPr>
          <a:xfrm rot="0">
            <a:off x="800343" y="4043785"/>
            <a:ext cx="11849288" cy="3946525"/>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201E21"/>
                </a:solidFill>
                <a:latin typeface="Poppins Light"/>
                <a:ea typeface="Poppins Light"/>
                <a:cs typeface="Poppins Light"/>
                <a:sym typeface="Poppins Light"/>
              </a:rPr>
              <a:t>Dengan hilangnya 3.000 pekerjaan, banyak karyawan yang akan kehilangan sumber penghasilan, sehingga berdampak pada stabilitas keuangan mereka dan keluarganya.</a:t>
            </a:r>
          </a:p>
          <a:p>
            <a:pPr algn="just" marL="539749" indent="-269875" lvl="1">
              <a:lnSpc>
                <a:spcPts val="3499"/>
              </a:lnSpc>
              <a:buFont typeface="Arial"/>
              <a:buChar char="•"/>
            </a:pPr>
            <a:r>
              <a:rPr lang="en-US" sz="2499">
                <a:solidFill>
                  <a:srgbClr val="201E21"/>
                </a:solidFill>
                <a:latin typeface="Poppins Light"/>
                <a:ea typeface="Poppins Light"/>
                <a:cs typeface="Poppins Light"/>
                <a:sym typeface="Poppins Light"/>
              </a:rPr>
              <a:t>Apakah karyawan yang terdampak diberi waktu yang cukup untuk beradaptasi atau mencari pekerjaan baru? Bagaimana kriteria pemilihan karyawan yang akan terkena dampak?</a:t>
            </a:r>
          </a:p>
          <a:p>
            <a:pPr algn="just" marL="539749" indent="-269875" lvl="1">
              <a:lnSpc>
                <a:spcPts val="3499"/>
              </a:lnSpc>
              <a:spcBef>
                <a:spcPct val="0"/>
              </a:spcBef>
              <a:buFont typeface="Arial"/>
              <a:buChar char="•"/>
            </a:pPr>
            <a:r>
              <a:rPr lang="en-US" sz="2499">
                <a:solidFill>
                  <a:srgbClr val="201E21"/>
                </a:solidFill>
                <a:latin typeface="Poppins Light"/>
                <a:ea typeface="Poppins Light"/>
                <a:cs typeface="Poppins Light"/>
                <a:sym typeface="Poppins Light"/>
              </a:rPr>
              <a:t>Apakah perusahaan memberikan kompensasi yang layak, pelatihan ulang, atau bantuan penempatan kerja untuk karyawan yang akan terkena PHK akibat pemanfaatan teknologi XTech?</a:t>
            </a:r>
          </a:p>
        </p:txBody>
      </p:sp>
      <p:sp>
        <p:nvSpPr>
          <p:cNvPr name="TextBox 8" id="8"/>
          <p:cNvSpPr txBox="true"/>
          <p:nvPr/>
        </p:nvSpPr>
        <p:spPr>
          <a:xfrm rot="0">
            <a:off x="769579" y="1747770"/>
            <a:ext cx="8115300" cy="1116265"/>
          </a:xfrm>
          <a:prstGeom prst="rect">
            <a:avLst/>
          </a:prstGeom>
        </p:spPr>
        <p:txBody>
          <a:bodyPr anchor="t" rtlCol="false" tIns="0" lIns="0" bIns="0" rIns="0">
            <a:spAutoFit/>
          </a:bodyPr>
          <a:lstStyle/>
          <a:p>
            <a:pPr algn="l">
              <a:lnSpc>
                <a:spcPts val="8150"/>
              </a:lnSpc>
            </a:pPr>
            <a:r>
              <a:rPr lang="en-US" sz="8859">
                <a:solidFill>
                  <a:srgbClr val="7E5791"/>
                </a:solidFill>
                <a:latin typeface="Amoresa"/>
                <a:ea typeface="Amoresa"/>
                <a:cs typeface="Amoresa"/>
                <a:sym typeface="Amoresa"/>
              </a:rPr>
              <a:t>Isu Etis</a:t>
            </a:r>
          </a:p>
        </p:txBody>
      </p:sp>
      <p:sp>
        <p:nvSpPr>
          <p:cNvPr name="TextBox 9" id="9"/>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sp>
        <p:nvSpPr>
          <p:cNvPr name="Freeform 2" id="2"/>
          <p:cNvSpPr/>
          <p:nvPr/>
        </p:nvSpPr>
        <p:spPr>
          <a:xfrm flipH="true" flipV="false" rot="0">
            <a:off x="13592175" y="-437386"/>
            <a:ext cx="8216194" cy="6326469"/>
          </a:xfrm>
          <a:custGeom>
            <a:avLst/>
            <a:gdLst/>
            <a:ahLst/>
            <a:cxnLst/>
            <a:rect r="r" b="b" t="t" l="l"/>
            <a:pathLst>
              <a:path h="6326469" w="8216194">
                <a:moveTo>
                  <a:pt x="8216194" y="0"/>
                </a:moveTo>
                <a:lnTo>
                  <a:pt x="0" y="0"/>
                </a:lnTo>
                <a:lnTo>
                  <a:pt x="0" y="6326469"/>
                </a:lnTo>
                <a:lnTo>
                  <a:pt x="8216194" y="6326469"/>
                </a:lnTo>
                <a:lnTo>
                  <a:pt x="8216194" y="0"/>
                </a:lnTo>
                <a:close/>
              </a:path>
            </a:pathLst>
          </a:custGeom>
          <a:blipFill>
            <a:blip r:embed="rId2"/>
            <a:stretch>
              <a:fillRect l="0" t="0" r="0" b="0"/>
            </a:stretch>
          </a:blipFill>
        </p:spPr>
      </p:sp>
      <p:sp>
        <p:nvSpPr>
          <p:cNvPr name="Freeform 3" id="3"/>
          <p:cNvSpPr/>
          <p:nvPr/>
        </p:nvSpPr>
        <p:spPr>
          <a:xfrm flipH="false" flipV="false" rot="0">
            <a:off x="-3270511" y="-2458497"/>
            <a:ext cx="8598422" cy="6620785"/>
          </a:xfrm>
          <a:custGeom>
            <a:avLst/>
            <a:gdLst/>
            <a:ahLst/>
            <a:cxnLst/>
            <a:rect r="r" b="b" t="t" l="l"/>
            <a:pathLst>
              <a:path h="6620785" w="8598422">
                <a:moveTo>
                  <a:pt x="0" y="0"/>
                </a:moveTo>
                <a:lnTo>
                  <a:pt x="8598422" y="0"/>
                </a:lnTo>
                <a:lnTo>
                  <a:pt x="8598422" y="6620785"/>
                </a:lnTo>
                <a:lnTo>
                  <a:pt x="0" y="6620785"/>
                </a:lnTo>
                <a:lnTo>
                  <a:pt x="0" y="0"/>
                </a:lnTo>
                <a:close/>
              </a:path>
            </a:pathLst>
          </a:custGeom>
          <a:blipFill>
            <a:blip r:embed="rId2"/>
            <a:stretch>
              <a:fillRect l="0" t="0" r="0" b="0"/>
            </a:stretch>
          </a:blipFill>
        </p:spPr>
      </p:sp>
      <p:grpSp>
        <p:nvGrpSpPr>
          <p:cNvPr name="Group 4" id="4"/>
          <p:cNvGrpSpPr/>
          <p:nvPr/>
        </p:nvGrpSpPr>
        <p:grpSpPr>
          <a:xfrm rot="0">
            <a:off x="1537052" y="3822978"/>
            <a:ext cx="5070531" cy="2066105"/>
            <a:chOff x="0" y="0"/>
            <a:chExt cx="6760707" cy="2754807"/>
          </a:xfrm>
        </p:grpSpPr>
        <p:grpSp>
          <p:nvGrpSpPr>
            <p:cNvPr name="Group 5" id="5"/>
            <p:cNvGrpSpPr/>
            <p:nvPr/>
          </p:nvGrpSpPr>
          <p:grpSpPr>
            <a:xfrm rot="0">
              <a:off x="0" y="0"/>
              <a:ext cx="6760707" cy="2754807"/>
              <a:chOff x="0" y="0"/>
              <a:chExt cx="1335448" cy="544159"/>
            </a:xfrm>
          </p:grpSpPr>
          <p:sp>
            <p:nvSpPr>
              <p:cNvPr name="Freeform 6" id="6"/>
              <p:cNvSpPr/>
              <p:nvPr/>
            </p:nvSpPr>
            <p:spPr>
              <a:xfrm flipH="false" flipV="false" rot="0">
                <a:off x="0" y="0"/>
                <a:ext cx="1335448" cy="544159"/>
              </a:xfrm>
              <a:custGeom>
                <a:avLst/>
                <a:gdLst/>
                <a:ahLst/>
                <a:cxnLst/>
                <a:rect r="r" b="b" t="t" l="l"/>
                <a:pathLst>
                  <a:path h="544159" w="1335448">
                    <a:moveTo>
                      <a:pt x="77869" y="0"/>
                    </a:moveTo>
                    <a:lnTo>
                      <a:pt x="1257579" y="0"/>
                    </a:lnTo>
                    <a:cubicBezTo>
                      <a:pt x="1300585" y="0"/>
                      <a:pt x="1335448" y="34863"/>
                      <a:pt x="1335448" y="77869"/>
                    </a:cubicBezTo>
                    <a:lnTo>
                      <a:pt x="1335448" y="466290"/>
                    </a:lnTo>
                    <a:cubicBezTo>
                      <a:pt x="1335448" y="486942"/>
                      <a:pt x="1327244" y="506749"/>
                      <a:pt x="1312641" y="521352"/>
                    </a:cubicBezTo>
                    <a:cubicBezTo>
                      <a:pt x="1298038" y="535955"/>
                      <a:pt x="1278231" y="544159"/>
                      <a:pt x="1257579" y="544159"/>
                    </a:cubicBezTo>
                    <a:lnTo>
                      <a:pt x="77869" y="544159"/>
                    </a:lnTo>
                    <a:cubicBezTo>
                      <a:pt x="57217" y="544159"/>
                      <a:pt x="37411" y="535955"/>
                      <a:pt x="22807" y="521352"/>
                    </a:cubicBezTo>
                    <a:cubicBezTo>
                      <a:pt x="8204" y="506749"/>
                      <a:pt x="0" y="486942"/>
                      <a:pt x="0" y="466290"/>
                    </a:cubicBezTo>
                    <a:lnTo>
                      <a:pt x="0" y="77869"/>
                    </a:lnTo>
                    <a:cubicBezTo>
                      <a:pt x="0" y="57217"/>
                      <a:pt x="8204" y="37411"/>
                      <a:pt x="22807" y="22807"/>
                    </a:cubicBezTo>
                    <a:cubicBezTo>
                      <a:pt x="37411" y="8204"/>
                      <a:pt x="57217" y="0"/>
                      <a:pt x="77869" y="0"/>
                    </a:cubicBezTo>
                    <a:close/>
                  </a:path>
                </a:pathLst>
              </a:custGeom>
              <a:solidFill>
                <a:srgbClr val="4A3355">
                  <a:alpha val="54902"/>
                </a:srgbClr>
              </a:solidFill>
            </p:spPr>
          </p:sp>
          <p:sp>
            <p:nvSpPr>
              <p:cNvPr name="TextBox 7" id="7"/>
              <p:cNvSpPr txBox="true"/>
              <p:nvPr/>
            </p:nvSpPr>
            <p:spPr>
              <a:xfrm>
                <a:off x="0" y="-66675"/>
                <a:ext cx="1335448" cy="610834"/>
              </a:xfrm>
              <a:prstGeom prst="rect">
                <a:avLst/>
              </a:prstGeom>
            </p:spPr>
            <p:txBody>
              <a:bodyPr anchor="ctr" rtlCol="false" tIns="50800" lIns="50800" bIns="50800" rIns="50800"/>
              <a:lstStyle/>
              <a:p>
                <a:pPr algn="ctr">
                  <a:lnSpc>
                    <a:spcPts val="3359"/>
                  </a:lnSpc>
                </a:pPr>
              </a:p>
            </p:txBody>
          </p:sp>
        </p:grpSp>
        <p:sp>
          <p:nvSpPr>
            <p:cNvPr name="TextBox 8" id="8"/>
            <p:cNvSpPr txBox="true"/>
            <p:nvPr/>
          </p:nvSpPr>
          <p:spPr>
            <a:xfrm rot="0">
              <a:off x="386980" y="168179"/>
              <a:ext cx="6013024" cy="2318808"/>
            </a:xfrm>
            <a:prstGeom prst="rect">
              <a:avLst/>
            </a:prstGeom>
          </p:spPr>
          <p:txBody>
            <a:bodyPr anchor="t" rtlCol="false" tIns="0" lIns="0" bIns="0" rIns="0">
              <a:spAutoFit/>
            </a:bodyPr>
            <a:lstStyle/>
            <a:p>
              <a:pPr algn="ctr">
                <a:lnSpc>
                  <a:spcPts val="3499"/>
                </a:lnSpc>
                <a:spcBef>
                  <a:spcPct val="0"/>
                </a:spcBef>
              </a:pPr>
              <a:r>
                <a:rPr lang="en-US" sz="2499">
                  <a:solidFill>
                    <a:srgbClr val="FAF9F4"/>
                  </a:solidFill>
                  <a:latin typeface="Poppins Light"/>
                  <a:ea typeface="Poppins Light"/>
                  <a:cs typeface="Poppins Light"/>
                  <a:sym typeface="Poppins Light"/>
                </a:rPr>
                <a:t>ABC Corporation memutuskan untuk mengadopsi teknologi digital baru bernama XTech.</a:t>
              </a:r>
            </a:p>
          </p:txBody>
        </p:sp>
      </p:grpSp>
      <p:sp>
        <p:nvSpPr>
          <p:cNvPr name="TextBox 9" id="9"/>
          <p:cNvSpPr txBox="true"/>
          <p:nvPr/>
        </p:nvSpPr>
        <p:spPr>
          <a:xfrm rot="0">
            <a:off x="7654037" y="2417152"/>
            <a:ext cx="2979925" cy="1003300"/>
          </a:xfrm>
          <a:prstGeom prst="rect">
            <a:avLst/>
          </a:prstGeom>
        </p:spPr>
        <p:txBody>
          <a:bodyPr anchor="t" rtlCol="false" tIns="0" lIns="0" bIns="0" rIns="0">
            <a:spAutoFit/>
          </a:bodyPr>
          <a:lstStyle/>
          <a:p>
            <a:pPr algn="ctr">
              <a:lnSpc>
                <a:spcPts val="7700"/>
              </a:lnSpc>
            </a:pPr>
            <a:r>
              <a:rPr lang="en-US" sz="7000" spc="-350">
                <a:solidFill>
                  <a:srgbClr val="7E5791"/>
                </a:solidFill>
                <a:latin typeface="Yeseva One"/>
                <a:ea typeface="Yeseva One"/>
                <a:cs typeface="Yeseva One"/>
                <a:sym typeface="Yeseva One"/>
              </a:rPr>
              <a:t>terkait</a:t>
            </a:r>
          </a:p>
        </p:txBody>
      </p:sp>
      <p:sp>
        <p:nvSpPr>
          <p:cNvPr name="TextBox 10" id="10"/>
          <p:cNvSpPr txBox="true"/>
          <p:nvPr/>
        </p:nvSpPr>
        <p:spPr>
          <a:xfrm rot="0">
            <a:off x="5086350" y="1656524"/>
            <a:ext cx="8115300" cy="1115126"/>
          </a:xfrm>
          <a:prstGeom prst="rect">
            <a:avLst/>
          </a:prstGeom>
        </p:spPr>
        <p:txBody>
          <a:bodyPr anchor="t" rtlCol="false" tIns="0" lIns="0" bIns="0" rIns="0">
            <a:spAutoFit/>
          </a:bodyPr>
          <a:lstStyle/>
          <a:p>
            <a:pPr algn="ctr">
              <a:lnSpc>
                <a:spcPts val="8150"/>
              </a:lnSpc>
            </a:pPr>
            <a:r>
              <a:rPr lang="en-US" sz="8859">
                <a:solidFill>
                  <a:srgbClr val="7E5791"/>
                </a:solidFill>
                <a:latin typeface="Amoresa"/>
                <a:ea typeface="Amoresa"/>
                <a:cs typeface="Amoresa"/>
                <a:sym typeface="Amoresa"/>
              </a:rPr>
              <a:t>Fakta-fakta</a:t>
            </a:r>
          </a:p>
        </p:txBody>
      </p:sp>
      <p:grpSp>
        <p:nvGrpSpPr>
          <p:cNvPr name="Group 11" id="11"/>
          <p:cNvGrpSpPr/>
          <p:nvPr/>
        </p:nvGrpSpPr>
        <p:grpSpPr>
          <a:xfrm rot="0">
            <a:off x="7036207" y="3991874"/>
            <a:ext cx="4760814" cy="4695005"/>
            <a:chOff x="0" y="0"/>
            <a:chExt cx="6347753" cy="6260007"/>
          </a:xfrm>
        </p:grpSpPr>
        <p:grpSp>
          <p:nvGrpSpPr>
            <p:cNvPr name="Group 12" id="12"/>
            <p:cNvGrpSpPr/>
            <p:nvPr/>
          </p:nvGrpSpPr>
          <p:grpSpPr>
            <a:xfrm rot="0">
              <a:off x="0" y="0"/>
              <a:ext cx="6347753" cy="6260007"/>
              <a:chOff x="0" y="0"/>
              <a:chExt cx="1253877" cy="1236545"/>
            </a:xfrm>
          </p:grpSpPr>
          <p:sp>
            <p:nvSpPr>
              <p:cNvPr name="Freeform 13" id="13"/>
              <p:cNvSpPr/>
              <p:nvPr/>
            </p:nvSpPr>
            <p:spPr>
              <a:xfrm flipH="false" flipV="false" rot="0">
                <a:off x="0" y="0"/>
                <a:ext cx="1253877" cy="1236545"/>
              </a:xfrm>
              <a:custGeom>
                <a:avLst/>
                <a:gdLst/>
                <a:ahLst/>
                <a:cxnLst/>
                <a:rect r="r" b="b" t="t" l="l"/>
                <a:pathLst>
                  <a:path h="1236545" w="1253877">
                    <a:moveTo>
                      <a:pt x="82935" y="0"/>
                    </a:moveTo>
                    <a:lnTo>
                      <a:pt x="1170942" y="0"/>
                    </a:lnTo>
                    <a:cubicBezTo>
                      <a:pt x="1192938" y="0"/>
                      <a:pt x="1214033" y="8738"/>
                      <a:pt x="1229586" y="24291"/>
                    </a:cubicBezTo>
                    <a:cubicBezTo>
                      <a:pt x="1245139" y="39844"/>
                      <a:pt x="1253877" y="60939"/>
                      <a:pt x="1253877" y="82935"/>
                    </a:cubicBezTo>
                    <a:lnTo>
                      <a:pt x="1253877" y="1153610"/>
                    </a:lnTo>
                    <a:cubicBezTo>
                      <a:pt x="1253877" y="1175605"/>
                      <a:pt x="1245139" y="1196700"/>
                      <a:pt x="1229586" y="1212254"/>
                    </a:cubicBezTo>
                    <a:cubicBezTo>
                      <a:pt x="1214033" y="1227807"/>
                      <a:pt x="1192938" y="1236545"/>
                      <a:pt x="1170942" y="1236545"/>
                    </a:cubicBezTo>
                    <a:lnTo>
                      <a:pt x="82935" y="1236545"/>
                    </a:lnTo>
                    <a:cubicBezTo>
                      <a:pt x="60939" y="1236545"/>
                      <a:pt x="39844" y="1227807"/>
                      <a:pt x="24291" y="1212254"/>
                    </a:cubicBezTo>
                    <a:cubicBezTo>
                      <a:pt x="8738" y="1196700"/>
                      <a:pt x="0" y="1175605"/>
                      <a:pt x="0" y="1153610"/>
                    </a:cubicBezTo>
                    <a:lnTo>
                      <a:pt x="0" y="82935"/>
                    </a:lnTo>
                    <a:cubicBezTo>
                      <a:pt x="0" y="60939"/>
                      <a:pt x="8738" y="39844"/>
                      <a:pt x="24291" y="24291"/>
                    </a:cubicBezTo>
                    <a:cubicBezTo>
                      <a:pt x="39844" y="8738"/>
                      <a:pt x="60939" y="0"/>
                      <a:pt x="82935" y="0"/>
                    </a:cubicBezTo>
                    <a:close/>
                  </a:path>
                </a:pathLst>
              </a:custGeom>
              <a:solidFill>
                <a:srgbClr val="4A3355">
                  <a:alpha val="54902"/>
                </a:srgbClr>
              </a:solidFill>
            </p:spPr>
          </p:sp>
          <p:sp>
            <p:nvSpPr>
              <p:cNvPr name="TextBox 14" id="14"/>
              <p:cNvSpPr txBox="true"/>
              <p:nvPr/>
            </p:nvSpPr>
            <p:spPr>
              <a:xfrm>
                <a:off x="0" y="-66675"/>
                <a:ext cx="1253877" cy="1303220"/>
              </a:xfrm>
              <a:prstGeom prst="rect">
                <a:avLst/>
              </a:prstGeom>
            </p:spPr>
            <p:txBody>
              <a:bodyPr anchor="ctr" rtlCol="false" tIns="50800" lIns="50800" bIns="50800" rIns="50800"/>
              <a:lstStyle/>
              <a:p>
                <a:pPr algn="ctr">
                  <a:lnSpc>
                    <a:spcPts val="3359"/>
                  </a:lnSpc>
                </a:pPr>
              </a:p>
            </p:txBody>
          </p:sp>
        </p:grpSp>
        <p:sp>
          <p:nvSpPr>
            <p:cNvPr name="TextBox 15" id="15"/>
            <p:cNvSpPr txBox="true"/>
            <p:nvPr/>
          </p:nvSpPr>
          <p:spPr>
            <a:xfrm rot="0">
              <a:off x="363342" y="168179"/>
              <a:ext cx="5645739" cy="5824008"/>
            </a:xfrm>
            <a:prstGeom prst="rect">
              <a:avLst/>
            </a:prstGeom>
          </p:spPr>
          <p:txBody>
            <a:bodyPr anchor="t" rtlCol="false" tIns="0" lIns="0" bIns="0" rIns="0">
              <a:spAutoFit/>
            </a:bodyPr>
            <a:lstStyle/>
            <a:p>
              <a:pPr algn="ctr">
                <a:lnSpc>
                  <a:spcPts val="3499"/>
                </a:lnSpc>
                <a:spcBef>
                  <a:spcPct val="0"/>
                </a:spcBef>
              </a:pPr>
              <a:r>
                <a:rPr lang="en-US" sz="2499">
                  <a:solidFill>
                    <a:srgbClr val="FAF9F4"/>
                  </a:solidFill>
                  <a:latin typeface="Poppins Light"/>
                  <a:ea typeface="Poppins Light"/>
                  <a:cs typeface="Poppins Light"/>
                  <a:sym typeface="Poppins Light"/>
                </a:rPr>
                <a:t>ABC Corporation memperkirakan bahwa 3.000 dari 10.000 pekerjaan akan hilang dalam enam bulan ke depan. Ini berarti hampir sepertiga dari seluruh karyawan ABC akan kehilangan pekerjaan mereka dalam waktu yang relatif singkat.</a:t>
              </a:r>
            </a:p>
          </p:txBody>
        </p:sp>
      </p:grpSp>
      <p:grpSp>
        <p:nvGrpSpPr>
          <p:cNvPr name="Group 16" id="16"/>
          <p:cNvGrpSpPr/>
          <p:nvPr/>
        </p:nvGrpSpPr>
        <p:grpSpPr>
          <a:xfrm rot="0">
            <a:off x="12223343" y="4492346"/>
            <a:ext cx="4527606" cy="3380555"/>
            <a:chOff x="0" y="0"/>
            <a:chExt cx="6036807" cy="4507407"/>
          </a:xfrm>
        </p:grpSpPr>
        <p:grpSp>
          <p:nvGrpSpPr>
            <p:cNvPr name="Group 17" id="17"/>
            <p:cNvGrpSpPr/>
            <p:nvPr/>
          </p:nvGrpSpPr>
          <p:grpSpPr>
            <a:xfrm rot="0">
              <a:off x="0" y="0"/>
              <a:ext cx="6036807" cy="4507407"/>
              <a:chOff x="0" y="0"/>
              <a:chExt cx="1192456" cy="890352"/>
            </a:xfrm>
          </p:grpSpPr>
          <p:sp>
            <p:nvSpPr>
              <p:cNvPr name="Freeform 18" id="18"/>
              <p:cNvSpPr/>
              <p:nvPr/>
            </p:nvSpPr>
            <p:spPr>
              <a:xfrm flipH="false" flipV="false" rot="0">
                <a:off x="0" y="0"/>
                <a:ext cx="1192456" cy="890352"/>
              </a:xfrm>
              <a:custGeom>
                <a:avLst/>
                <a:gdLst/>
                <a:ahLst/>
                <a:cxnLst/>
                <a:rect r="r" b="b" t="t" l="l"/>
                <a:pathLst>
                  <a:path h="890352" w="1192456">
                    <a:moveTo>
                      <a:pt x="87207" y="0"/>
                    </a:moveTo>
                    <a:lnTo>
                      <a:pt x="1105249" y="0"/>
                    </a:lnTo>
                    <a:cubicBezTo>
                      <a:pt x="1128378" y="0"/>
                      <a:pt x="1150559" y="9188"/>
                      <a:pt x="1166914" y="25542"/>
                    </a:cubicBezTo>
                    <a:cubicBezTo>
                      <a:pt x="1183268" y="41897"/>
                      <a:pt x="1192456" y="64078"/>
                      <a:pt x="1192456" y="87207"/>
                    </a:cubicBezTo>
                    <a:lnTo>
                      <a:pt x="1192456" y="803145"/>
                    </a:lnTo>
                    <a:cubicBezTo>
                      <a:pt x="1192456" y="826274"/>
                      <a:pt x="1183268" y="848455"/>
                      <a:pt x="1166914" y="864810"/>
                    </a:cubicBezTo>
                    <a:cubicBezTo>
                      <a:pt x="1150559" y="881164"/>
                      <a:pt x="1128378" y="890352"/>
                      <a:pt x="1105249" y="890352"/>
                    </a:cubicBezTo>
                    <a:lnTo>
                      <a:pt x="87207" y="890352"/>
                    </a:lnTo>
                    <a:cubicBezTo>
                      <a:pt x="64078" y="890352"/>
                      <a:pt x="41897" y="881164"/>
                      <a:pt x="25542" y="864810"/>
                    </a:cubicBezTo>
                    <a:cubicBezTo>
                      <a:pt x="9188" y="848455"/>
                      <a:pt x="0" y="826274"/>
                      <a:pt x="0" y="803145"/>
                    </a:cubicBezTo>
                    <a:lnTo>
                      <a:pt x="0" y="87207"/>
                    </a:lnTo>
                    <a:cubicBezTo>
                      <a:pt x="0" y="64078"/>
                      <a:pt x="9188" y="41897"/>
                      <a:pt x="25542" y="25542"/>
                    </a:cubicBezTo>
                    <a:cubicBezTo>
                      <a:pt x="41897" y="9188"/>
                      <a:pt x="64078" y="0"/>
                      <a:pt x="87207" y="0"/>
                    </a:cubicBezTo>
                    <a:close/>
                  </a:path>
                </a:pathLst>
              </a:custGeom>
              <a:solidFill>
                <a:srgbClr val="4A3355">
                  <a:alpha val="54902"/>
                </a:srgbClr>
              </a:solidFill>
            </p:spPr>
          </p:sp>
          <p:sp>
            <p:nvSpPr>
              <p:cNvPr name="TextBox 19" id="19"/>
              <p:cNvSpPr txBox="true"/>
              <p:nvPr/>
            </p:nvSpPr>
            <p:spPr>
              <a:xfrm>
                <a:off x="0" y="-66675"/>
                <a:ext cx="1192456" cy="957027"/>
              </a:xfrm>
              <a:prstGeom prst="rect">
                <a:avLst/>
              </a:prstGeom>
            </p:spPr>
            <p:txBody>
              <a:bodyPr anchor="ctr" rtlCol="false" tIns="50800" lIns="50800" bIns="50800" rIns="50800"/>
              <a:lstStyle/>
              <a:p>
                <a:pPr algn="ctr">
                  <a:lnSpc>
                    <a:spcPts val="3359"/>
                  </a:lnSpc>
                </a:pPr>
              </a:p>
            </p:txBody>
          </p:sp>
        </p:grpSp>
        <p:sp>
          <p:nvSpPr>
            <p:cNvPr name="TextBox 20" id="20"/>
            <p:cNvSpPr txBox="true"/>
            <p:nvPr/>
          </p:nvSpPr>
          <p:spPr>
            <a:xfrm rot="0">
              <a:off x="345544" y="168179"/>
              <a:ext cx="5369182" cy="4071408"/>
            </a:xfrm>
            <a:prstGeom prst="rect">
              <a:avLst/>
            </a:prstGeom>
          </p:spPr>
          <p:txBody>
            <a:bodyPr anchor="t" rtlCol="false" tIns="0" lIns="0" bIns="0" rIns="0">
              <a:spAutoFit/>
            </a:bodyPr>
            <a:lstStyle/>
            <a:p>
              <a:pPr algn="ctr">
                <a:lnSpc>
                  <a:spcPts val="3499"/>
                </a:lnSpc>
                <a:spcBef>
                  <a:spcPct val="0"/>
                </a:spcBef>
              </a:pPr>
              <a:r>
                <a:rPr lang="en-US" sz="2499">
                  <a:solidFill>
                    <a:srgbClr val="FAF9F4"/>
                  </a:solidFill>
                  <a:latin typeface="Poppins Light"/>
                  <a:ea typeface="Poppins Light"/>
                  <a:cs typeface="Poppins Light"/>
                  <a:sym typeface="Poppins Light"/>
                </a:rPr>
                <a:t>Implementasi teknologi XTech diperkirakan akan berdampak tidak hanya pada karyawan ABC Corporation, tetapi juga pada Kota Pengetahuan secara keseluruhan.</a:t>
              </a:r>
            </a:p>
          </p:txBody>
        </p:sp>
      </p:grpSp>
      <p:grpSp>
        <p:nvGrpSpPr>
          <p:cNvPr name="Group 21" id="21"/>
          <p:cNvGrpSpPr/>
          <p:nvPr/>
        </p:nvGrpSpPr>
        <p:grpSpPr>
          <a:xfrm rot="0">
            <a:off x="1537052" y="6182624"/>
            <a:ext cx="5070531" cy="2504255"/>
            <a:chOff x="0" y="0"/>
            <a:chExt cx="6760707" cy="3339007"/>
          </a:xfrm>
        </p:grpSpPr>
        <p:grpSp>
          <p:nvGrpSpPr>
            <p:cNvPr name="Group 22" id="22"/>
            <p:cNvGrpSpPr/>
            <p:nvPr/>
          </p:nvGrpSpPr>
          <p:grpSpPr>
            <a:xfrm rot="0">
              <a:off x="0" y="0"/>
              <a:ext cx="6760707" cy="3339007"/>
              <a:chOff x="0" y="0"/>
              <a:chExt cx="1335448" cy="659557"/>
            </a:xfrm>
          </p:grpSpPr>
          <p:sp>
            <p:nvSpPr>
              <p:cNvPr name="Freeform 23" id="23"/>
              <p:cNvSpPr/>
              <p:nvPr/>
            </p:nvSpPr>
            <p:spPr>
              <a:xfrm flipH="false" flipV="false" rot="0">
                <a:off x="0" y="0"/>
                <a:ext cx="1335448" cy="659557"/>
              </a:xfrm>
              <a:custGeom>
                <a:avLst/>
                <a:gdLst/>
                <a:ahLst/>
                <a:cxnLst/>
                <a:rect r="r" b="b" t="t" l="l"/>
                <a:pathLst>
                  <a:path h="659557" w="1335448">
                    <a:moveTo>
                      <a:pt x="77869" y="0"/>
                    </a:moveTo>
                    <a:lnTo>
                      <a:pt x="1257579" y="0"/>
                    </a:lnTo>
                    <a:cubicBezTo>
                      <a:pt x="1300585" y="0"/>
                      <a:pt x="1335448" y="34863"/>
                      <a:pt x="1335448" y="77869"/>
                    </a:cubicBezTo>
                    <a:lnTo>
                      <a:pt x="1335448" y="581688"/>
                    </a:lnTo>
                    <a:cubicBezTo>
                      <a:pt x="1335448" y="602340"/>
                      <a:pt x="1327244" y="622146"/>
                      <a:pt x="1312641" y="636750"/>
                    </a:cubicBezTo>
                    <a:cubicBezTo>
                      <a:pt x="1298038" y="651353"/>
                      <a:pt x="1278231" y="659557"/>
                      <a:pt x="1257579" y="659557"/>
                    </a:cubicBezTo>
                    <a:lnTo>
                      <a:pt x="77869" y="659557"/>
                    </a:lnTo>
                    <a:cubicBezTo>
                      <a:pt x="57217" y="659557"/>
                      <a:pt x="37411" y="651353"/>
                      <a:pt x="22807" y="636750"/>
                    </a:cubicBezTo>
                    <a:cubicBezTo>
                      <a:pt x="8204" y="622146"/>
                      <a:pt x="0" y="602340"/>
                      <a:pt x="0" y="581688"/>
                    </a:cubicBezTo>
                    <a:lnTo>
                      <a:pt x="0" y="77869"/>
                    </a:lnTo>
                    <a:cubicBezTo>
                      <a:pt x="0" y="57217"/>
                      <a:pt x="8204" y="37411"/>
                      <a:pt x="22807" y="22807"/>
                    </a:cubicBezTo>
                    <a:cubicBezTo>
                      <a:pt x="37411" y="8204"/>
                      <a:pt x="57217" y="0"/>
                      <a:pt x="77869" y="0"/>
                    </a:cubicBezTo>
                    <a:close/>
                  </a:path>
                </a:pathLst>
              </a:custGeom>
              <a:solidFill>
                <a:srgbClr val="4A3355">
                  <a:alpha val="54902"/>
                </a:srgbClr>
              </a:solidFill>
            </p:spPr>
          </p:sp>
          <p:sp>
            <p:nvSpPr>
              <p:cNvPr name="TextBox 24" id="24"/>
              <p:cNvSpPr txBox="true"/>
              <p:nvPr/>
            </p:nvSpPr>
            <p:spPr>
              <a:xfrm>
                <a:off x="0" y="-66675"/>
                <a:ext cx="1335448" cy="726232"/>
              </a:xfrm>
              <a:prstGeom prst="rect">
                <a:avLst/>
              </a:prstGeom>
            </p:spPr>
            <p:txBody>
              <a:bodyPr anchor="ctr" rtlCol="false" tIns="50800" lIns="50800" bIns="50800" rIns="50800"/>
              <a:lstStyle/>
              <a:p>
                <a:pPr algn="ctr">
                  <a:lnSpc>
                    <a:spcPts val="3359"/>
                  </a:lnSpc>
                </a:pPr>
              </a:p>
            </p:txBody>
          </p:sp>
        </p:grpSp>
        <p:sp>
          <p:nvSpPr>
            <p:cNvPr name="TextBox 25" id="25"/>
            <p:cNvSpPr txBox="true"/>
            <p:nvPr/>
          </p:nvSpPr>
          <p:spPr>
            <a:xfrm rot="0">
              <a:off x="386980" y="168179"/>
              <a:ext cx="6013024" cy="2903008"/>
            </a:xfrm>
            <a:prstGeom prst="rect">
              <a:avLst/>
            </a:prstGeom>
          </p:spPr>
          <p:txBody>
            <a:bodyPr anchor="t" rtlCol="false" tIns="0" lIns="0" bIns="0" rIns="0">
              <a:spAutoFit/>
            </a:bodyPr>
            <a:lstStyle/>
            <a:p>
              <a:pPr algn="ctr">
                <a:lnSpc>
                  <a:spcPts val="3499"/>
                </a:lnSpc>
              </a:pPr>
              <a:r>
                <a:rPr lang="en-US" sz="2499">
                  <a:solidFill>
                    <a:srgbClr val="FAF9F4"/>
                  </a:solidFill>
                  <a:latin typeface="Poppins Light"/>
                  <a:ea typeface="Poppins Light"/>
                  <a:cs typeface="Poppins Light"/>
                  <a:sym typeface="Poppins Light"/>
                </a:rPr>
                <a:t>ABC Corporation beroperasi di Kota Pengetahuan, yang juga akan terpengaruh oleh perubahan akibat penerapan teknologi ini.</a:t>
              </a:r>
            </a:p>
          </p:txBody>
        </p:sp>
      </p:grpSp>
      <p:sp>
        <p:nvSpPr>
          <p:cNvPr name="TextBox 26" id="26"/>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13009561" y="-1351416"/>
            <a:ext cx="8070390" cy="8402296"/>
            <a:chOff x="0" y="0"/>
            <a:chExt cx="10760520" cy="11203061"/>
          </a:xfrm>
        </p:grpSpPr>
        <p:sp>
          <p:nvSpPr>
            <p:cNvPr name="Freeform 3" id="3"/>
            <p:cNvSpPr/>
            <p:nvPr/>
          </p:nvSpPr>
          <p:spPr>
            <a:xfrm flipH="false" flipV="false" rot="2872567">
              <a:off x="-66390" y="3273088"/>
              <a:ext cx="10893299" cy="4656885"/>
            </a:xfrm>
            <a:custGeom>
              <a:avLst/>
              <a:gdLst/>
              <a:ahLst/>
              <a:cxnLst/>
              <a:rect r="r" b="b" t="t" l="l"/>
              <a:pathLst>
                <a:path h="4656885" w="10893299">
                  <a:moveTo>
                    <a:pt x="0" y="0"/>
                  </a:moveTo>
                  <a:lnTo>
                    <a:pt x="10893300" y="0"/>
                  </a:lnTo>
                  <a:lnTo>
                    <a:pt x="10893300" y="4656885"/>
                  </a:lnTo>
                  <a:lnTo>
                    <a:pt x="0" y="4656885"/>
                  </a:lnTo>
                  <a:lnTo>
                    <a:pt x="0" y="0"/>
                  </a:lnTo>
                  <a:close/>
                </a:path>
              </a:pathLst>
            </a:custGeom>
            <a:blipFill>
              <a:blip r:embed="rId2"/>
              <a:stretch>
                <a:fillRect l="0" t="0" r="0" b="0"/>
              </a:stretch>
            </a:blipFill>
          </p:spPr>
        </p:sp>
        <p:sp>
          <p:nvSpPr>
            <p:cNvPr name="Freeform 4" id="4"/>
            <p:cNvSpPr/>
            <p:nvPr/>
          </p:nvSpPr>
          <p:spPr>
            <a:xfrm flipH="false" flipV="false" rot="0">
              <a:off x="5159679" y="8880260"/>
              <a:ext cx="1013279" cy="956282"/>
            </a:xfrm>
            <a:custGeom>
              <a:avLst/>
              <a:gdLst/>
              <a:ahLst/>
              <a:cxnLst/>
              <a:rect r="r" b="b" t="t" l="l"/>
              <a:pathLst>
                <a:path h="956282" w="1013279">
                  <a:moveTo>
                    <a:pt x="0" y="0"/>
                  </a:moveTo>
                  <a:lnTo>
                    <a:pt x="1013279" y="0"/>
                  </a:lnTo>
                  <a:lnTo>
                    <a:pt x="1013279" y="956282"/>
                  </a:lnTo>
                  <a:lnTo>
                    <a:pt x="0" y="956282"/>
                  </a:lnTo>
                  <a:lnTo>
                    <a:pt x="0" y="0"/>
                  </a:lnTo>
                  <a:close/>
                </a:path>
              </a:pathLst>
            </a:custGeom>
            <a:blipFill>
              <a:blip r:embed="rId3"/>
              <a:stretch>
                <a:fillRect l="0" t="0" r="0" b="0"/>
              </a:stretch>
            </a:blipFill>
          </p:spPr>
        </p:sp>
      </p:grpSp>
      <p:sp>
        <p:nvSpPr>
          <p:cNvPr name="TextBox 5" id="5"/>
          <p:cNvSpPr txBox="true"/>
          <p:nvPr/>
        </p:nvSpPr>
        <p:spPr>
          <a:xfrm rot="0">
            <a:off x="769579" y="858730"/>
            <a:ext cx="6483396" cy="1352451"/>
          </a:xfrm>
          <a:prstGeom prst="rect">
            <a:avLst/>
          </a:prstGeom>
        </p:spPr>
        <p:txBody>
          <a:bodyPr anchor="t" rtlCol="false" tIns="0" lIns="0" bIns="0" rIns="0">
            <a:spAutoFit/>
          </a:bodyPr>
          <a:lstStyle/>
          <a:p>
            <a:pPr algn="l">
              <a:lnSpc>
                <a:spcPts val="10121"/>
              </a:lnSpc>
            </a:pPr>
            <a:r>
              <a:rPr lang="en-US" sz="10121" spc="-506">
                <a:solidFill>
                  <a:srgbClr val="7E5791"/>
                </a:solidFill>
                <a:latin typeface="Yeseva One"/>
                <a:ea typeface="Yeseva One"/>
                <a:cs typeface="Yeseva One"/>
                <a:sym typeface="Yeseva One"/>
              </a:rPr>
              <a:t>Utilitarian </a:t>
            </a:r>
          </a:p>
        </p:txBody>
      </p:sp>
      <p:sp>
        <p:nvSpPr>
          <p:cNvPr name="TextBox 6" id="6"/>
          <p:cNvSpPr txBox="true"/>
          <p:nvPr/>
        </p:nvSpPr>
        <p:spPr>
          <a:xfrm rot="0">
            <a:off x="7252976" y="1346062"/>
            <a:ext cx="7091589" cy="865118"/>
          </a:xfrm>
          <a:prstGeom prst="rect">
            <a:avLst/>
          </a:prstGeom>
        </p:spPr>
        <p:txBody>
          <a:bodyPr anchor="t" rtlCol="false" tIns="0" lIns="0" bIns="0" rIns="0">
            <a:spAutoFit/>
          </a:bodyPr>
          <a:lstStyle/>
          <a:p>
            <a:pPr algn="l">
              <a:lnSpc>
                <a:spcPts val="6364"/>
              </a:lnSpc>
            </a:pPr>
            <a:r>
              <a:rPr lang="en-US" sz="6917">
                <a:solidFill>
                  <a:srgbClr val="7E5791"/>
                </a:solidFill>
                <a:latin typeface="Amoresa"/>
                <a:ea typeface="Amoresa"/>
                <a:cs typeface="Amoresa"/>
                <a:sym typeface="Amoresa"/>
              </a:rPr>
              <a:t>Approach</a:t>
            </a:r>
          </a:p>
        </p:txBody>
      </p:sp>
      <p:sp>
        <p:nvSpPr>
          <p:cNvPr name="TextBox 7" id="7"/>
          <p:cNvSpPr txBox="true"/>
          <p:nvPr/>
        </p:nvSpPr>
        <p:spPr>
          <a:xfrm rot="0">
            <a:off x="769579" y="2440360"/>
            <a:ext cx="14774073" cy="6265545"/>
          </a:xfrm>
          <a:prstGeom prst="rect">
            <a:avLst/>
          </a:prstGeom>
        </p:spPr>
        <p:txBody>
          <a:bodyPr anchor="t" rtlCol="false" tIns="0" lIns="0" bIns="0" rIns="0">
            <a:spAutoFit/>
          </a:bodyPr>
          <a:lstStyle/>
          <a:p>
            <a:pPr algn="just" marL="518160" indent="-259080" lvl="1">
              <a:lnSpc>
                <a:spcPts val="3120"/>
              </a:lnSpc>
              <a:buFont typeface="Arial"/>
              <a:buChar char="•"/>
            </a:pPr>
            <a:r>
              <a:rPr lang="en-US" sz="2400">
                <a:solidFill>
                  <a:srgbClr val="201E21"/>
                </a:solidFill>
                <a:latin typeface="Poppins Light"/>
                <a:ea typeface="Poppins Light"/>
                <a:cs typeface="Poppins Light"/>
                <a:sym typeface="Poppins Light"/>
              </a:rPr>
              <a:t>Penerapan teknologi XTech berpotensi</a:t>
            </a:r>
            <a:r>
              <a:rPr lang="en-US" b="true" sz="2400">
                <a:solidFill>
                  <a:srgbClr val="201E21"/>
                </a:solidFill>
                <a:latin typeface="Poppins Bold"/>
                <a:ea typeface="Poppins Bold"/>
                <a:cs typeface="Poppins Bold"/>
                <a:sym typeface="Poppins Bold"/>
              </a:rPr>
              <a:t> meningkatkan produktivitas dan efisiensi</a:t>
            </a:r>
            <a:r>
              <a:rPr lang="en-US" sz="2400">
                <a:solidFill>
                  <a:srgbClr val="201E21"/>
                </a:solidFill>
                <a:latin typeface="Poppins Light"/>
                <a:ea typeface="Poppins Light"/>
                <a:cs typeface="Poppins Light"/>
                <a:sym typeface="Poppins Light"/>
              </a:rPr>
              <a:t> di ABC Corporation, yang pada akhirnya dapat membuat perusahaan lebih kompetitif di pasar.</a:t>
            </a:r>
          </a:p>
          <a:p>
            <a:pPr algn="just" marL="518160" indent="-259080" lvl="1">
              <a:lnSpc>
                <a:spcPts val="3120"/>
              </a:lnSpc>
              <a:buFont typeface="Arial"/>
              <a:buChar char="•"/>
            </a:pPr>
            <a:r>
              <a:rPr lang="en-US" sz="2400">
                <a:solidFill>
                  <a:srgbClr val="201E21"/>
                </a:solidFill>
                <a:latin typeface="Poppins Light"/>
                <a:ea typeface="Poppins Light"/>
                <a:cs typeface="Poppins Light"/>
                <a:sym typeface="Poppins Light"/>
              </a:rPr>
              <a:t>Pekerja yang tetap bekerja di perusahaan bisa </a:t>
            </a:r>
            <a:r>
              <a:rPr lang="en-US" b="true" sz="2400">
                <a:solidFill>
                  <a:srgbClr val="201E21"/>
                </a:solidFill>
                <a:latin typeface="Poppins Bold"/>
                <a:ea typeface="Poppins Bold"/>
                <a:cs typeface="Poppins Bold"/>
                <a:sym typeface="Poppins Bold"/>
              </a:rPr>
              <a:t>mendapatkan pelatihan untuk teknologi baru</a:t>
            </a:r>
            <a:r>
              <a:rPr lang="en-US" sz="2400">
                <a:solidFill>
                  <a:srgbClr val="201E21"/>
                </a:solidFill>
                <a:latin typeface="Poppins Light"/>
                <a:ea typeface="Poppins Light"/>
                <a:cs typeface="Poppins Light"/>
                <a:sym typeface="Poppins Light"/>
              </a:rPr>
              <a:t> ini untuk meningkatkan keterampilan mereka.</a:t>
            </a:r>
          </a:p>
          <a:p>
            <a:pPr algn="just" marL="518160" indent="-259080" lvl="1">
              <a:lnSpc>
                <a:spcPts val="3120"/>
              </a:lnSpc>
              <a:buFont typeface="Arial"/>
              <a:buChar char="•"/>
            </a:pPr>
            <a:r>
              <a:rPr lang="en-US" sz="2400">
                <a:solidFill>
                  <a:srgbClr val="201E21"/>
                </a:solidFill>
                <a:latin typeface="Poppins Light"/>
                <a:ea typeface="Poppins Light"/>
                <a:cs typeface="Poppins Light"/>
                <a:sym typeface="Poppins Light"/>
              </a:rPr>
              <a:t>Keberadaan teknologi yang lebih maju dapat </a:t>
            </a:r>
            <a:r>
              <a:rPr lang="en-US" b="true" sz="2400">
                <a:solidFill>
                  <a:srgbClr val="201E21"/>
                </a:solidFill>
                <a:latin typeface="Poppins Bold"/>
                <a:ea typeface="Poppins Bold"/>
                <a:cs typeface="Poppins Bold"/>
                <a:sym typeface="Poppins Bold"/>
              </a:rPr>
              <a:t>memperkuat ekosistem bisnis </a:t>
            </a:r>
            <a:r>
              <a:rPr lang="en-US" sz="2400">
                <a:solidFill>
                  <a:srgbClr val="201E21"/>
                </a:solidFill>
                <a:latin typeface="Poppins Light"/>
                <a:ea typeface="Poppins Light"/>
                <a:cs typeface="Poppins Light"/>
                <a:sym typeface="Poppins Light"/>
              </a:rPr>
              <a:t>di Kota Pengetahuan dan dapat menarik banyak investasi serta meningkatkan reputasi kota.</a:t>
            </a:r>
          </a:p>
          <a:p>
            <a:pPr algn="just" marL="518160" indent="-259080" lvl="1">
              <a:lnSpc>
                <a:spcPts val="3120"/>
              </a:lnSpc>
              <a:buFont typeface="Arial"/>
              <a:buChar char="•"/>
            </a:pPr>
            <a:r>
              <a:rPr lang="en-US" sz="2400">
                <a:solidFill>
                  <a:srgbClr val="201E21"/>
                </a:solidFill>
                <a:latin typeface="Poppins Light"/>
                <a:ea typeface="Poppins Light"/>
                <a:cs typeface="Poppins Light"/>
                <a:sym typeface="Poppins Light"/>
              </a:rPr>
              <a:t>Salah satu kerugian terbesar dalam kasus ini adalah </a:t>
            </a:r>
            <a:r>
              <a:rPr lang="en-US" b="true" sz="2400">
                <a:solidFill>
                  <a:srgbClr val="201E21"/>
                </a:solidFill>
                <a:latin typeface="Poppins Bold"/>
                <a:ea typeface="Poppins Bold"/>
                <a:cs typeface="Poppins Bold"/>
                <a:sym typeface="Poppins Bold"/>
              </a:rPr>
              <a:t>hilangnya pekerjaan bagi 3.000 orang dalam enam bulan.</a:t>
            </a:r>
            <a:r>
              <a:rPr lang="en-US" sz="2400">
                <a:solidFill>
                  <a:srgbClr val="201E21"/>
                </a:solidFill>
                <a:latin typeface="Poppins Light"/>
                <a:ea typeface="Poppins Light"/>
                <a:cs typeface="Poppins Light"/>
                <a:sym typeface="Poppins Light"/>
              </a:rPr>
              <a:t> Ini akan berdampak langsung pada kesejahteraan mereka, meningkatkan risiko pengangguran dan ketidakstabilan ekonomi di tingkat individu maupun komunitas.</a:t>
            </a:r>
          </a:p>
          <a:p>
            <a:pPr algn="just">
              <a:lnSpc>
                <a:spcPts val="3120"/>
              </a:lnSpc>
            </a:pPr>
          </a:p>
          <a:p>
            <a:pPr algn="just">
              <a:lnSpc>
                <a:spcPts val="3120"/>
              </a:lnSpc>
            </a:pPr>
            <a:r>
              <a:rPr lang="en-US" b="true" sz="2400" u="sng">
                <a:solidFill>
                  <a:srgbClr val="201E21"/>
                </a:solidFill>
                <a:latin typeface="Poppins Bold"/>
                <a:ea typeface="Poppins Bold"/>
                <a:cs typeface="Poppins Bold"/>
                <a:sym typeface="Poppins Bold"/>
              </a:rPr>
              <a:t>ALTERNATIF:</a:t>
            </a:r>
            <a:r>
              <a:rPr lang="en-US" sz="2400" b="true">
                <a:solidFill>
                  <a:srgbClr val="201E21"/>
                </a:solidFill>
                <a:latin typeface="Poppins Bold"/>
                <a:ea typeface="Poppins Bold"/>
                <a:cs typeface="Poppins Bold"/>
                <a:sym typeface="Poppins Bold"/>
              </a:rPr>
              <a:t> </a:t>
            </a:r>
            <a:r>
              <a:rPr lang="en-US" sz="2400">
                <a:solidFill>
                  <a:srgbClr val="201E21"/>
                </a:solidFill>
                <a:latin typeface="Poppins Light"/>
                <a:ea typeface="Poppins Light"/>
                <a:cs typeface="Poppins Light"/>
                <a:sym typeface="Poppins Light"/>
              </a:rPr>
              <a:t>ABC Corporation dapat melanjutkan implementasi teknologi XTech dengan perencanaan transisi yang baik melalui pelatihan ulang dan program transisi untuk meminimalkan dampak pengangguran, menunda atau mengurangi penerapan secara bertahap untuk memberi waktu adaptasi, atau membatalkan penerapan untuk melindungi pekerjaan jangka pendek namun berisiko kehilangan daya saing di masa depan.</a:t>
            </a:r>
          </a:p>
        </p:txBody>
      </p:sp>
      <p:sp>
        <p:nvSpPr>
          <p:cNvPr name="TextBox 8" id="8"/>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13009561" y="-1351416"/>
            <a:ext cx="8070390" cy="8402296"/>
            <a:chOff x="0" y="0"/>
            <a:chExt cx="10760520" cy="11203061"/>
          </a:xfrm>
        </p:grpSpPr>
        <p:sp>
          <p:nvSpPr>
            <p:cNvPr name="Freeform 3" id="3"/>
            <p:cNvSpPr/>
            <p:nvPr/>
          </p:nvSpPr>
          <p:spPr>
            <a:xfrm flipH="false" flipV="false" rot="2872567">
              <a:off x="-66390" y="3273088"/>
              <a:ext cx="10893299" cy="4656885"/>
            </a:xfrm>
            <a:custGeom>
              <a:avLst/>
              <a:gdLst/>
              <a:ahLst/>
              <a:cxnLst/>
              <a:rect r="r" b="b" t="t" l="l"/>
              <a:pathLst>
                <a:path h="4656885" w="10893299">
                  <a:moveTo>
                    <a:pt x="0" y="0"/>
                  </a:moveTo>
                  <a:lnTo>
                    <a:pt x="10893300" y="0"/>
                  </a:lnTo>
                  <a:lnTo>
                    <a:pt x="10893300" y="4656885"/>
                  </a:lnTo>
                  <a:lnTo>
                    <a:pt x="0" y="4656885"/>
                  </a:lnTo>
                  <a:lnTo>
                    <a:pt x="0" y="0"/>
                  </a:lnTo>
                  <a:close/>
                </a:path>
              </a:pathLst>
            </a:custGeom>
            <a:blipFill>
              <a:blip r:embed="rId2"/>
              <a:stretch>
                <a:fillRect l="0" t="0" r="0" b="0"/>
              </a:stretch>
            </a:blipFill>
          </p:spPr>
        </p:sp>
        <p:sp>
          <p:nvSpPr>
            <p:cNvPr name="Freeform 4" id="4"/>
            <p:cNvSpPr/>
            <p:nvPr/>
          </p:nvSpPr>
          <p:spPr>
            <a:xfrm flipH="false" flipV="false" rot="0">
              <a:off x="5159679" y="8880260"/>
              <a:ext cx="1013279" cy="956282"/>
            </a:xfrm>
            <a:custGeom>
              <a:avLst/>
              <a:gdLst/>
              <a:ahLst/>
              <a:cxnLst/>
              <a:rect r="r" b="b" t="t" l="l"/>
              <a:pathLst>
                <a:path h="956282" w="1013279">
                  <a:moveTo>
                    <a:pt x="0" y="0"/>
                  </a:moveTo>
                  <a:lnTo>
                    <a:pt x="1013279" y="0"/>
                  </a:lnTo>
                  <a:lnTo>
                    <a:pt x="1013279" y="956282"/>
                  </a:lnTo>
                  <a:lnTo>
                    <a:pt x="0" y="956282"/>
                  </a:lnTo>
                  <a:lnTo>
                    <a:pt x="0" y="0"/>
                  </a:lnTo>
                  <a:close/>
                </a:path>
              </a:pathLst>
            </a:custGeom>
            <a:blipFill>
              <a:blip r:embed="rId3"/>
              <a:stretch>
                <a:fillRect l="0" t="0" r="0" b="0"/>
              </a:stretch>
            </a:blipFill>
          </p:spPr>
        </p:sp>
      </p:grpSp>
      <p:sp>
        <p:nvSpPr>
          <p:cNvPr name="TextBox 5" id="5"/>
          <p:cNvSpPr txBox="true"/>
          <p:nvPr/>
        </p:nvSpPr>
        <p:spPr>
          <a:xfrm rot="0">
            <a:off x="769579" y="1209675"/>
            <a:ext cx="6483396" cy="1352451"/>
          </a:xfrm>
          <a:prstGeom prst="rect">
            <a:avLst/>
          </a:prstGeom>
        </p:spPr>
        <p:txBody>
          <a:bodyPr anchor="t" rtlCol="false" tIns="0" lIns="0" bIns="0" rIns="0">
            <a:spAutoFit/>
          </a:bodyPr>
          <a:lstStyle/>
          <a:p>
            <a:pPr algn="l">
              <a:lnSpc>
                <a:spcPts val="10121"/>
              </a:lnSpc>
            </a:pPr>
            <a:r>
              <a:rPr lang="en-US" sz="10121" spc="-506">
                <a:solidFill>
                  <a:srgbClr val="7E5791"/>
                </a:solidFill>
                <a:latin typeface="Yeseva One"/>
                <a:ea typeface="Yeseva One"/>
                <a:cs typeface="Yeseva One"/>
                <a:sym typeface="Yeseva One"/>
              </a:rPr>
              <a:t>Rights</a:t>
            </a:r>
          </a:p>
        </p:txBody>
      </p:sp>
      <p:sp>
        <p:nvSpPr>
          <p:cNvPr name="TextBox 6" id="6"/>
          <p:cNvSpPr txBox="true"/>
          <p:nvPr/>
        </p:nvSpPr>
        <p:spPr>
          <a:xfrm rot="0">
            <a:off x="4879114" y="1697008"/>
            <a:ext cx="7091589" cy="865118"/>
          </a:xfrm>
          <a:prstGeom prst="rect">
            <a:avLst/>
          </a:prstGeom>
        </p:spPr>
        <p:txBody>
          <a:bodyPr anchor="t" rtlCol="false" tIns="0" lIns="0" bIns="0" rIns="0">
            <a:spAutoFit/>
          </a:bodyPr>
          <a:lstStyle/>
          <a:p>
            <a:pPr algn="l">
              <a:lnSpc>
                <a:spcPts val="6364"/>
              </a:lnSpc>
            </a:pPr>
            <a:r>
              <a:rPr lang="en-US" sz="6917">
                <a:solidFill>
                  <a:srgbClr val="7E5791"/>
                </a:solidFill>
                <a:latin typeface="Amoresa"/>
                <a:ea typeface="Amoresa"/>
                <a:cs typeface="Amoresa"/>
                <a:sym typeface="Amoresa"/>
              </a:rPr>
              <a:t>Approach</a:t>
            </a:r>
          </a:p>
        </p:txBody>
      </p:sp>
      <p:sp>
        <p:nvSpPr>
          <p:cNvPr name="TextBox 7" id="7"/>
          <p:cNvSpPr txBox="true"/>
          <p:nvPr/>
        </p:nvSpPr>
        <p:spPr>
          <a:xfrm rot="0">
            <a:off x="769579" y="2682875"/>
            <a:ext cx="15055187" cy="6137275"/>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201E21"/>
                </a:solidFill>
                <a:latin typeface="Poppins Light"/>
                <a:ea typeface="Poppins Light"/>
                <a:cs typeface="Poppins Light"/>
                <a:sym typeface="Poppins Light"/>
              </a:rPr>
              <a:t>Karyawan memiliki hak dalam memilih pekerjaan mereka. Dengan keputusan yang dapat menghilangkan 3.000 pekerjaan, ABC Corporation dapat dianggap </a:t>
            </a:r>
            <a:r>
              <a:rPr lang="en-US" b="true" sz="2499">
                <a:solidFill>
                  <a:srgbClr val="201E21"/>
                </a:solidFill>
                <a:latin typeface="Poppins Bold"/>
                <a:ea typeface="Poppins Bold"/>
                <a:cs typeface="Poppins Bold"/>
                <a:sym typeface="Poppins Bold"/>
              </a:rPr>
              <a:t>telah membatasi hak karyawan tersebut dalam memilih jalur karir yang mereka inginkan</a:t>
            </a:r>
            <a:r>
              <a:rPr lang="en-US" sz="2499">
                <a:solidFill>
                  <a:srgbClr val="201E21"/>
                </a:solidFill>
                <a:latin typeface="Poppins Light"/>
                <a:ea typeface="Poppins Light"/>
                <a:cs typeface="Poppins Light"/>
                <a:sym typeface="Poppins Light"/>
              </a:rPr>
              <a:t>. Banyak dari mereka mungkin tidak memiliki kesempatan yang cukup untuk mencari pekerjaan lain atau menyesuaikan diri dengan teknologi baru yang diadopsi.</a:t>
            </a:r>
          </a:p>
          <a:p>
            <a:pPr algn="just" marL="539749" indent="-269875" lvl="1">
              <a:lnSpc>
                <a:spcPts val="3499"/>
              </a:lnSpc>
              <a:buFont typeface="Arial"/>
              <a:buChar char="•"/>
            </a:pPr>
            <a:r>
              <a:rPr lang="en-US" sz="2499">
                <a:solidFill>
                  <a:srgbClr val="201E21"/>
                </a:solidFill>
                <a:latin typeface="Poppins Light"/>
                <a:ea typeface="Poppins Light"/>
                <a:cs typeface="Poppins Light"/>
                <a:sym typeface="Poppins Light"/>
              </a:rPr>
              <a:t>Keputusan ABC Corporation untuk menghilangkan ribuan pekerjaan </a:t>
            </a:r>
            <a:r>
              <a:rPr lang="en-US" b="true" sz="2499">
                <a:solidFill>
                  <a:srgbClr val="201E21"/>
                </a:solidFill>
                <a:latin typeface="Poppins Bold"/>
                <a:ea typeface="Poppins Bold"/>
                <a:cs typeface="Poppins Bold"/>
                <a:sym typeface="Poppins Bold"/>
              </a:rPr>
              <a:t>dapat menyebabkan stres, ketidakpastian, dan beban psikologis</a:t>
            </a:r>
            <a:r>
              <a:rPr lang="en-US" sz="2499">
                <a:solidFill>
                  <a:srgbClr val="201E21"/>
                </a:solidFill>
                <a:latin typeface="Poppins Light"/>
                <a:ea typeface="Poppins Light"/>
                <a:cs typeface="Poppins Light"/>
                <a:sym typeface="Poppins Light"/>
              </a:rPr>
              <a:t> yang berat bagi karyawan yang terancam kehilangan pekerjaan. Hal ini melanggar hak karyawan untuk tidak disakiti.</a:t>
            </a:r>
          </a:p>
          <a:p>
            <a:pPr algn="just">
              <a:lnSpc>
                <a:spcPts val="3499"/>
              </a:lnSpc>
            </a:pPr>
          </a:p>
          <a:p>
            <a:pPr algn="just">
              <a:lnSpc>
                <a:spcPts val="3499"/>
              </a:lnSpc>
              <a:spcBef>
                <a:spcPct val="0"/>
              </a:spcBef>
            </a:pPr>
            <a:r>
              <a:rPr lang="en-US" b="true" sz="2499" u="sng">
                <a:solidFill>
                  <a:srgbClr val="201E21"/>
                </a:solidFill>
                <a:latin typeface="Poppins Bold"/>
                <a:ea typeface="Poppins Bold"/>
                <a:cs typeface="Poppins Bold"/>
                <a:sym typeface="Poppins Bold"/>
              </a:rPr>
              <a:t>ALTERNATIF</a:t>
            </a:r>
            <a:r>
              <a:rPr lang="en-US" sz="2499">
                <a:solidFill>
                  <a:srgbClr val="201E21"/>
                </a:solidFill>
                <a:latin typeface="Poppins Light"/>
                <a:ea typeface="Poppins Light"/>
                <a:cs typeface="Poppins Light"/>
                <a:sym typeface="Poppins Light"/>
              </a:rPr>
              <a:t>: Lakukan penerapan XTech secara bertahap sehingga meminimalkan pengurangan pekerjaan dan berikan pelatihan ulang pada karyawan yang terdampak. Selain itu, perusahaan juga dapat menawarkan insentif pada pengunduran diri sukarela sehingga karyawan sendiri yang memilih apakah mereka ingin melanjutkan bekerja atau  mengundurkan diri.</a:t>
            </a:r>
          </a:p>
        </p:txBody>
      </p:sp>
      <p:sp>
        <p:nvSpPr>
          <p:cNvPr name="TextBox 8" id="8"/>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13009561" y="-1351416"/>
            <a:ext cx="8070390" cy="8402296"/>
            <a:chOff x="0" y="0"/>
            <a:chExt cx="10760520" cy="11203061"/>
          </a:xfrm>
        </p:grpSpPr>
        <p:sp>
          <p:nvSpPr>
            <p:cNvPr name="Freeform 3" id="3"/>
            <p:cNvSpPr/>
            <p:nvPr/>
          </p:nvSpPr>
          <p:spPr>
            <a:xfrm flipH="false" flipV="false" rot="2872567">
              <a:off x="-66390" y="3273088"/>
              <a:ext cx="10893299" cy="4656885"/>
            </a:xfrm>
            <a:custGeom>
              <a:avLst/>
              <a:gdLst/>
              <a:ahLst/>
              <a:cxnLst/>
              <a:rect r="r" b="b" t="t" l="l"/>
              <a:pathLst>
                <a:path h="4656885" w="10893299">
                  <a:moveTo>
                    <a:pt x="0" y="0"/>
                  </a:moveTo>
                  <a:lnTo>
                    <a:pt x="10893300" y="0"/>
                  </a:lnTo>
                  <a:lnTo>
                    <a:pt x="10893300" y="4656885"/>
                  </a:lnTo>
                  <a:lnTo>
                    <a:pt x="0" y="4656885"/>
                  </a:lnTo>
                  <a:lnTo>
                    <a:pt x="0" y="0"/>
                  </a:lnTo>
                  <a:close/>
                </a:path>
              </a:pathLst>
            </a:custGeom>
            <a:blipFill>
              <a:blip r:embed="rId2"/>
              <a:stretch>
                <a:fillRect l="0" t="0" r="0" b="0"/>
              </a:stretch>
            </a:blipFill>
          </p:spPr>
        </p:sp>
        <p:sp>
          <p:nvSpPr>
            <p:cNvPr name="Freeform 4" id="4"/>
            <p:cNvSpPr/>
            <p:nvPr/>
          </p:nvSpPr>
          <p:spPr>
            <a:xfrm flipH="false" flipV="false" rot="0">
              <a:off x="5159679" y="8880260"/>
              <a:ext cx="1013279" cy="956282"/>
            </a:xfrm>
            <a:custGeom>
              <a:avLst/>
              <a:gdLst/>
              <a:ahLst/>
              <a:cxnLst/>
              <a:rect r="r" b="b" t="t" l="l"/>
              <a:pathLst>
                <a:path h="956282" w="1013279">
                  <a:moveTo>
                    <a:pt x="0" y="0"/>
                  </a:moveTo>
                  <a:lnTo>
                    <a:pt x="1013279" y="0"/>
                  </a:lnTo>
                  <a:lnTo>
                    <a:pt x="1013279" y="956282"/>
                  </a:lnTo>
                  <a:lnTo>
                    <a:pt x="0" y="956282"/>
                  </a:lnTo>
                  <a:lnTo>
                    <a:pt x="0" y="0"/>
                  </a:lnTo>
                  <a:close/>
                </a:path>
              </a:pathLst>
            </a:custGeom>
            <a:blipFill>
              <a:blip r:embed="rId3"/>
              <a:stretch>
                <a:fillRect l="0" t="0" r="0" b="0"/>
              </a:stretch>
            </a:blipFill>
          </p:spPr>
        </p:sp>
      </p:grpSp>
      <p:sp>
        <p:nvSpPr>
          <p:cNvPr name="TextBox 5" id="5"/>
          <p:cNvSpPr txBox="true"/>
          <p:nvPr/>
        </p:nvSpPr>
        <p:spPr>
          <a:xfrm rot="0">
            <a:off x="769579" y="1209675"/>
            <a:ext cx="12317763" cy="1352451"/>
          </a:xfrm>
          <a:prstGeom prst="rect">
            <a:avLst/>
          </a:prstGeom>
        </p:spPr>
        <p:txBody>
          <a:bodyPr anchor="t" rtlCol="false" tIns="0" lIns="0" bIns="0" rIns="0">
            <a:spAutoFit/>
          </a:bodyPr>
          <a:lstStyle/>
          <a:p>
            <a:pPr algn="l">
              <a:lnSpc>
                <a:spcPts val="10121"/>
              </a:lnSpc>
            </a:pPr>
            <a:r>
              <a:rPr lang="en-US" sz="10121" spc="-506">
                <a:solidFill>
                  <a:srgbClr val="7E5791"/>
                </a:solidFill>
                <a:latin typeface="Yeseva One"/>
                <a:ea typeface="Yeseva One"/>
                <a:cs typeface="Yeseva One"/>
                <a:sym typeface="Yeseva One"/>
              </a:rPr>
              <a:t>Fairness or Justice</a:t>
            </a:r>
          </a:p>
        </p:txBody>
      </p:sp>
      <p:sp>
        <p:nvSpPr>
          <p:cNvPr name="TextBox 6" id="6"/>
          <p:cNvSpPr txBox="true"/>
          <p:nvPr/>
        </p:nvSpPr>
        <p:spPr>
          <a:xfrm rot="0">
            <a:off x="769579" y="2743101"/>
            <a:ext cx="7091589" cy="865118"/>
          </a:xfrm>
          <a:prstGeom prst="rect">
            <a:avLst/>
          </a:prstGeom>
        </p:spPr>
        <p:txBody>
          <a:bodyPr anchor="t" rtlCol="false" tIns="0" lIns="0" bIns="0" rIns="0">
            <a:spAutoFit/>
          </a:bodyPr>
          <a:lstStyle/>
          <a:p>
            <a:pPr algn="l">
              <a:lnSpc>
                <a:spcPts val="6364"/>
              </a:lnSpc>
            </a:pPr>
            <a:r>
              <a:rPr lang="en-US" sz="6917">
                <a:solidFill>
                  <a:srgbClr val="7E5791"/>
                </a:solidFill>
                <a:latin typeface="Amoresa"/>
                <a:ea typeface="Amoresa"/>
                <a:cs typeface="Amoresa"/>
                <a:sym typeface="Amoresa"/>
              </a:rPr>
              <a:t>Approach</a:t>
            </a:r>
          </a:p>
        </p:txBody>
      </p:sp>
      <p:sp>
        <p:nvSpPr>
          <p:cNvPr name="TextBox 7" id="7"/>
          <p:cNvSpPr txBox="true"/>
          <p:nvPr/>
        </p:nvSpPr>
        <p:spPr>
          <a:xfrm rot="0">
            <a:off x="769579" y="3980655"/>
            <a:ext cx="13737589" cy="3508375"/>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201E21"/>
                </a:solidFill>
                <a:latin typeface="Poppins Light"/>
                <a:ea typeface="Poppins Light"/>
                <a:cs typeface="Poppins Light"/>
                <a:sym typeface="Poppins Light"/>
              </a:rPr>
              <a:t>Proses pengurangan tenaga kerja yang cukup besar dan cepat mungkin bersifat tidak adil. Karena apabila dilakukan dalam waktu singkat, bisa saja karyawan yang terkena PHK tidak dipilih berdasarkan kriteria yang objektif dan relevan, seperti kinerja atau keterampilan.</a:t>
            </a:r>
          </a:p>
          <a:p>
            <a:pPr algn="just">
              <a:lnSpc>
                <a:spcPts val="3499"/>
              </a:lnSpc>
            </a:pPr>
          </a:p>
          <a:p>
            <a:pPr algn="just">
              <a:lnSpc>
                <a:spcPts val="3499"/>
              </a:lnSpc>
              <a:spcBef>
                <a:spcPct val="0"/>
              </a:spcBef>
            </a:pPr>
            <a:r>
              <a:rPr lang="en-US" b="true" sz="2499" u="sng">
                <a:solidFill>
                  <a:srgbClr val="201E21"/>
                </a:solidFill>
                <a:latin typeface="Poppins Bold"/>
                <a:ea typeface="Poppins Bold"/>
                <a:cs typeface="Poppins Bold"/>
                <a:sym typeface="Poppins Bold"/>
              </a:rPr>
              <a:t>ALTERNATIF</a:t>
            </a:r>
            <a:r>
              <a:rPr lang="en-US" b="true" sz="2499">
                <a:solidFill>
                  <a:srgbClr val="201E21"/>
                </a:solidFill>
                <a:latin typeface="Poppins Bold"/>
                <a:ea typeface="Poppins Bold"/>
                <a:cs typeface="Poppins Bold"/>
                <a:sym typeface="Poppins Bold"/>
              </a:rPr>
              <a:t>:</a:t>
            </a:r>
            <a:r>
              <a:rPr lang="en-US" sz="2499">
                <a:solidFill>
                  <a:srgbClr val="201E21"/>
                </a:solidFill>
                <a:latin typeface="Poppins Light"/>
                <a:ea typeface="Poppins Light"/>
                <a:cs typeface="Poppins Light"/>
                <a:sym typeface="Poppins Light"/>
              </a:rPr>
              <a:t> Perusahaan dapat melakukan evaluasi berbasis kriteria seperti kinerja, relevansi keterampilan dengan teknologi XTech, serta lama waktu kerja yang dipaparkan secara transparan kepada seluruh karyawan.</a:t>
            </a:r>
          </a:p>
        </p:txBody>
      </p:sp>
      <p:sp>
        <p:nvSpPr>
          <p:cNvPr name="TextBox 8" id="8"/>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AF9F4"/>
        </a:solidFill>
      </p:bgPr>
    </p:bg>
    <p:spTree>
      <p:nvGrpSpPr>
        <p:cNvPr id="1" name=""/>
        <p:cNvGrpSpPr/>
        <p:nvPr/>
      </p:nvGrpSpPr>
      <p:grpSpPr>
        <a:xfrm>
          <a:off x="0" y="0"/>
          <a:ext cx="0" cy="0"/>
          <a:chOff x="0" y="0"/>
          <a:chExt cx="0" cy="0"/>
        </a:xfrm>
      </p:grpSpPr>
      <p:grpSp>
        <p:nvGrpSpPr>
          <p:cNvPr name="Group 2" id="2"/>
          <p:cNvGrpSpPr/>
          <p:nvPr/>
        </p:nvGrpSpPr>
        <p:grpSpPr>
          <a:xfrm rot="0">
            <a:off x="13009561" y="-1351416"/>
            <a:ext cx="8070390" cy="8402296"/>
            <a:chOff x="0" y="0"/>
            <a:chExt cx="10760520" cy="11203061"/>
          </a:xfrm>
        </p:grpSpPr>
        <p:sp>
          <p:nvSpPr>
            <p:cNvPr name="Freeform 3" id="3"/>
            <p:cNvSpPr/>
            <p:nvPr/>
          </p:nvSpPr>
          <p:spPr>
            <a:xfrm flipH="false" flipV="false" rot="2872567">
              <a:off x="-66390" y="3273088"/>
              <a:ext cx="10893299" cy="4656885"/>
            </a:xfrm>
            <a:custGeom>
              <a:avLst/>
              <a:gdLst/>
              <a:ahLst/>
              <a:cxnLst/>
              <a:rect r="r" b="b" t="t" l="l"/>
              <a:pathLst>
                <a:path h="4656885" w="10893299">
                  <a:moveTo>
                    <a:pt x="0" y="0"/>
                  </a:moveTo>
                  <a:lnTo>
                    <a:pt x="10893300" y="0"/>
                  </a:lnTo>
                  <a:lnTo>
                    <a:pt x="10893300" y="4656885"/>
                  </a:lnTo>
                  <a:lnTo>
                    <a:pt x="0" y="4656885"/>
                  </a:lnTo>
                  <a:lnTo>
                    <a:pt x="0" y="0"/>
                  </a:lnTo>
                  <a:close/>
                </a:path>
              </a:pathLst>
            </a:custGeom>
            <a:blipFill>
              <a:blip r:embed="rId2"/>
              <a:stretch>
                <a:fillRect l="0" t="0" r="0" b="0"/>
              </a:stretch>
            </a:blipFill>
          </p:spPr>
        </p:sp>
        <p:sp>
          <p:nvSpPr>
            <p:cNvPr name="Freeform 4" id="4"/>
            <p:cNvSpPr/>
            <p:nvPr/>
          </p:nvSpPr>
          <p:spPr>
            <a:xfrm flipH="false" flipV="false" rot="0">
              <a:off x="5159679" y="8880260"/>
              <a:ext cx="1013279" cy="956282"/>
            </a:xfrm>
            <a:custGeom>
              <a:avLst/>
              <a:gdLst/>
              <a:ahLst/>
              <a:cxnLst/>
              <a:rect r="r" b="b" t="t" l="l"/>
              <a:pathLst>
                <a:path h="956282" w="1013279">
                  <a:moveTo>
                    <a:pt x="0" y="0"/>
                  </a:moveTo>
                  <a:lnTo>
                    <a:pt x="1013279" y="0"/>
                  </a:lnTo>
                  <a:lnTo>
                    <a:pt x="1013279" y="956282"/>
                  </a:lnTo>
                  <a:lnTo>
                    <a:pt x="0" y="956282"/>
                  </a:lnTo>
                  <a:lnTo>
                    <a:pt x="0" y="0"/>
                  </a:lnTo>
                  <a:close/>
                </a:path>
              </a:pathLst>
            </a:custGeom>
            <a:blipFill>
              <a:blip r:embed="rId3"/>
              <a:stretch>
                <a:fillRect l="0" t="0" r="0" b="0"/>
              </a:stretch>
            </a:blipFill>
          </p:spPr>
        </p:sp>
      </p:grpSp>
      <p:sp>
        <p:nvSpPr>
          <p:cNvPr name="TextBox 5" id="5"/>
          <p:cNvSpPr txBox="true"/>
          <p:nvPr/>
        </p:nvSpPr>
        <p:spPr>
          <a:xfrm rot="0">
            <a:off x="769579" y="513051"/>
            <a:ext cx="12317763" cy="1352451"/>
          </a:xfrm>
          <a:prstGeom prst="rect">
            <a:avLst/>
          </a:prstGeom>
        </p:spPr>
        <p:txBody>
          <a:bodyPr anchor="t" rtlCol="false" tIns="0" lIns="0" bIns="0" rIns="0">
            <a:spAutoFit/>
          </a:bodyPr>
          <a:lstStyle/>
          <a:p>
            <a:pPr algn="l">
              <a:lnSpc>
                <a:spcPts val="10121"/>
              </a:lnSpc>
            </a:pPr>
            <a:r>
              <a:rPr lang="en-US" sz="10121" spc="-506">
                <a:solidFill>
                  <a:srgbClr val="7E5791"/>
                </a:solidFill>
                <a:latin typeface="Yeseva One"/>
                <a:ea typeface="Yeseva One"/>
                <a:cs typeface="Yeseva One"/>
                <a:sym typeface="Yeseva One"/>
              </a:rPr>
              <a:t>The Common Good</a:t>
            </a:r>
          </a:p>
        </p:txBody>
      </p:sp>
      <p:sp>
        <p:nvSpPr>
          <p:cNvPr name="TextBox 6" id="6"/>
          <p:cNvSpPr txBox="true"/>
          <p:nvPr/>
        </p:nvSpPr>
        <p:spPr>
          <a:xfrm rot="0">
            <a:off x="769579" y="1917939"/>
            <a:ext cx="7091589" cy="865118"/>
          </a:xfrm>
          <a:prstGeom prst="rect">
            <a:avLst/>
          </a:prstGeom>
        </p:spPr>
        <p:txBody>
          <a:bodyPr anchor="t" rtlCol="false" tIns="0" lIns="0" bIns="0" rIns="0">
            <a:spAutoFit/>
          </a:bodyPr>
          <a:lstStyle/>
          <a:p>
            <a:pPr algn="l">
              <a:lnSpc>
                <a:spcPts val="6364"/>
              </a:lnSpc>
            </a:pPr>
            <a:r>
              <a:rPr lang="en-US" sz="6917">
                <a:solidFill>
                  <a:srgbClr val="7E5791"/>
                </a:solidFill>
                <a:latin typeface="Amoresa"/>
                <a:ea typeface="Amoresa"/>
                <a:cs typeface="Amoresa"/>
                <a:sym typeface="Amoresa"/>
              </a:rPr>
              <a:t>Approach</a:t>
            </a:r>
          </a:p>
        </p:txBody>
      </p:sp>
      <p:sp>
        <p:nvSpPr>
          <p:cNvPr name="TextBox 7" id="7"/>
          <p:cNvSpPr txBox="true"/>
          <p:nvPr/>
        </p:nvSpPr>
        <p:spPr>
          <a:xfrm rot="0">
            <a:off x="769579" y="2878307"/>
            <a:ext cx="15344139" cy="5999480"/>
          </a:xfrm>
          <a:prstGeom prst="rect">
            <a:avLst/>
          </a:prstGeom>
        </p:spPr>
        <p:txBody>
          <a:bodyPr anchor="t" rtlCol="false" tIns="0" lIns="0" bIns="0" rIns="0">
            <a:spAutoFit/>
          </a:bodyPr>
          <a:lstStyle/>
          <a:p>
            <a:pPr algn="just" marL="496571" indent="-248285" lvl="1">
              <a:lnSpc>
                <a:spcPts val="3220"/>
              </a:lnSpc>
              <a:buFont typeface="Arial"/>
              <a:buChar char="•"/>
            </a:pPr>
            <a:r>
              <a:rPr lang="en-US" sz="2300">
                <a:solidFill>
                  <a:srgbClr val="201E21"/>
                </a:solidFill>
                <a:latin typeface="Poppins Light"/>
                <a:ea typeface="Poppins Light"/>
                <a:cs typeface="Poppins Light"/>
                <a:sym typeface="Poppins Light"/>
              </a:rPr>
              <a:t>Hilangnya 3.000 pekerjaan dalam enam bulan mengancam kesejahteraan individu dan keluarga, menyebabkan </a:t>
            </a:r>
            <a:r>
              <a:rPr lang="en-US" b="true" sz="2300">
                <a:solidFill>
                  <a:srgbClr val="201E21"/>
                </a:solidFill>
                <a:latin typeface="Poppins Bold"/>
                <a:ea typeface="Poppins Bold"/>
                <a:cs typeface="Poppins Bold"/>
                <a:sym typeface="Poppins Bold"/>
              </a:rPr>
              <a:t>ketidakstabilan ekonomi</a:t>
            </a:r>
            <a:r>
              <a:rPr lang="en-US" sz="2300">
                <a:solidFill>
                  <a:srgbClr val="201E21"/>
                </a:solidFill>
                <a:latin typeface="Poppins Light"/>
                <a:ea typeface="Poppins Light"/>
                <a:cs typeface="Poppins Light"/>
                <a:sym typeface="Poppins Light"/>
              </a:rPr>
              <a:t>.</a:t>
            </a:r>
          </a:p>
          <a:p>
            <a:pPr algn="just" marL="496571" indent="-248285" lvl="1">
              <a:lnSpc>
                <a:spcPts val="3220"/>
              </a:lnSpc>
              <a:buFont typeface="Arial"/>
              <a:buChar char="•"/>
            </a:pPr>
            <a:r>
              <a:rPr lang="en-US" sz="2300">
                <a:solidFill>
                  <a:srgbClr val="201E21"/>
                </a:solidFill>
                <a:latin typeface="Poppins Light"/>
                <a:ea typeface="Poppins Light"/>
                <a:cs typeface="Poppins Light"/>
                <a:sym typeface="Poppins Light"/>
              </a:rPr>
              <a:t>Perusahaan ABC perlu menyediakan </a:t>
            </a:r>
            <a:r>
              <a:rPr lang="en-US" b="true" sz="2300">
                <a:solidFill>
                  <a:srgbClr val="201E21"/>
                </a:solidFill>
                <a:latin typeface="Poppins Bold"/>
                <a:ea typeface="Poppins Bold"/>
                <a:cs typeface="Poppins Bold"/>
                <a:sym typeface="Poppins Bold"/>
              </a:rPr>
              <a:t>program pelatihan ulang atau peningkatan keterampilan</a:t>
            </a:r>
            <a:r>
              <a:rPr lang="en-US" sz="2300">
                <a:solidFill>
                  <a:srgbClr val="201E21"/>
                </a:solidFill>
                <a:latin typeface="Poppins Light"/>
                <a:ea typeface="Poppins Light"/>
                <a:cs typeface="Poppins Light"/>
                <a:sym typeface="Poppins Light"/>
              </a:rPr>
              <a:t>. Tanpa ini, kebijakan tersebut tidak mendukung kebaikan bersama.</a:t>
            </a:r>
          </a:p>
          <a:p>
            <a:pPr algn="just" marL="496571" indent="-248285" lvl="1">
              <a:lnSpc>
                <a:spcPts val="3220"/>
              </a:lnSpc>
              <a:buFont typeface="Arial"/>
              <a:buChar char="•"/>
            </a:pPr>
            <a:r>
              <a:rPr lang="en-US" sz="2300">
                <a:solidFill>
                  <a:srgbClr val="201E21"/>
                </a:solidFill>
                <a:latin typeface="Poppins Light"/>
                <a:ea typeface="Poppins Light"/>
                <a:cs typeface="Poppins Light"/>
                <a:sym typeface="Poppins Light"/>
              </a:rPr>
              <a:t>Mengacu pada poin kedua, bila tidak terealisasi akan meningkatkan jumlah pengangguran yang dapat menyebabkan </a:t>
            </a:r>
            <a:r>
              <a:rPr lang="en-US" b="true" sz="2300">
                <a:solidFill>
                  <a:srgbClr val="201E21"/>
                </a:solidFill>
                <a:latin typeface="Poppins Bold"/>
                <a:ea typeface="Poppins Bold"/>
                <a:cs typeface="Poppins Bold"/>
                <a:sym typeface="Poppins Bold"/>
              </a:rPr>
              <a:t>stres, rasa tidak aman, dan masalah sosial lebih luas.</a:t>
            </a:r>
          </a:p>
          <a:p>
            <a:pPr algn="just" marL="496571" indent="-248285" lvl="1">
              <a:lnSpc>
                <a:spcPts val="3220"/>
              </a:lnSpc>
              <a:buFont typeface="Arial"/>
              <a:buChar char="•"/>
            </a:pPr>
            <a:r>
              <a:rPr lang="en-US" sz="2300">
                <a:solidFill>
                  <a:srgbClr val="201E21"/>
                </a:solidFill>
                <a:latin typeface="Poppins Light"/>
                <a:ea typeface="Poppins Light"/>
                <a:cs typeface="Poppins Light"/>
                <a:sym typeface="Poppins Light"/>
              </a:rPr>
              <a:t>Ada </a:t>
            </a:r>
            <a:r>
              <a:rPr lang="en-US" b="true" sz="2300">
                <a:solidFill>
                  <a:srgbClr val="201E21"/>
                </a:solidFill>
                <a:latin typeface="Poppins Bold"/>
                <a:ea typeface="Poppins Bold"/>
                <a:cs typeface="Poppins Bold"/>
                <a:sym typeface="Poppins Bold"/>
              </a:rPr>
              <a:t>ketidakseimbangan distribusi</a:t>
            </a:r>
            <a:r>
              <a:rPr lang="en-US" sz="2300">
                <a:solidFill>
                  <a:srgbClr val="201E21"/>
                </a:solidFill>
                <a:latin typeface="Poppins Light"/>
                <a:ea typeface="Poppins Light"/>
                <a:cs typeface="Poppins Light"/>
                <a:sym typeface="Poppins Light"/>
              </a:rPr>
              <a:t>, di mana perusahaan dan sebagian karyawan mendapat manfaat, sementara 3.000 karyawan menanggung beban kehilangan pekerjaan.</a:t>
            </a:r>
          </a:p>
          <a:p>
            <a:pPr algn="just" marL="496571" indent="-248285" lvl="1">
              <a:lnSpc>
                <a:spcPts val="3220"/>
              </a:lnSpc>
              <a:buFont typeface="Arial"/>
              <a:buChar char="•"/>
            </a:pPr>
            <a:r>
              <a:rPr lang="en-US" sz="2300">
                <a:solidFill>
                  <a:srgbClr val="201E21"/>
                </a:solidFill>
                <a:latin typeface="Poppins Light"/>
                <a:ea typeface="Poppins Light"/>
                <a:cs typeface="Poppins Light"/>
                <a:sym typeface="Poppins Light"/>
              </a:rPr>
              <a:t>Kehilangan 3.000 pekerjaan adalah </a:t>
            </a:r>
            <a:r>
              <a:rPr lang="en-US" b="true" sz="2300">
                <a:solidFill>
                  <a:srgbClr val="201E21"/>
                </a:solidFill>
                <a:latin typeface="Poppins Bold"/>
                <a:ea typeface="Poppins Bold"/>
                <a:cs typeface="Poppins Bold"/>
                <a:sym typeface="Poppins Bold"/>
              </a:rPr>
              <a:t>pengorbanan besar dalam jangka pendek dan tidak merata</a:t>
            </a:r>
            <a:r>
              <a:rPr lang="en-US" sz="2300">
                <a:solidFill>
                  <a:srgbClr val="201E21"/>
                </a:solidFill>
                <a:latin typeface="Poppins Light"/>
                <a:ea typeface="Poppins Light"/>
                <a:cs typeface="Poppins Light"/>
                <a:sym typeface="Poppins Light"/>
              </a:rPr>
              <a:t>, sementara manfaat lebih banyak dirasakan oleh perusahaan.</a:t>
            </a:r>
          </a:p>
          <a:p>
            <a:pPr algn="just">
              <a:lnSpc>
                <a:spcPts val="3220"/>
              </a:lnSpc>
            </a:pPr>
          </a:p>
          <a:p>
            <a:pPr algn="just">
              <a:lnSpc>
                <a:spcPts val="3220"/>
              </a:lnSpc>
              <a:spcBef>
                <a:spcPct val="0"/>
              </a:spcBef>
            </a:pPr>
            <a:r>
              <a:rPr lang="en-US" b="true" sz="2300" u="sng">
                <a:solidFill>
                  <a:srgbClr val="201E21"/>
                </a:solidFill>
                <a:latin typeface="Poppins Bold"/>
                <a:ea typeface="Poppins Bold"/>
                <a:cs typeface="Poppins Bold"/>
                <a:sym typeface="Poppins Bold"/>
              </a:rPr>
              <a:t>ALTERNATIF:</a:t>
            </a:r>
            <a:r>
              <a:rPr lang="en-US" sz="2300">
                <a:solidFill>
                  <a:srgbClr val="201E21"/>
                </a:solidFill>
                <a:latin typeface="Poppins Light"/>
                <a:ea typeface="Poppins Light"/>
                <a:cs typeface="Poppins Light"/>
                <a:sym typeface="Poppins Light"/>
              </a:rPr>
              <a:t> ABC Corporation dapat mengadopsi teknologi XTech secara bertahap dengan memberikan pelatihan ulang dan pengembangan keterampilan kepada karyawan, bekerja sama dengan pemerintah lokal dan institusi pendidikan untuk menciptakan program penempatan ulang, memberikan kompensasi yang adil bagi yang terdampak, dan menawarkan insentif bagi karyawan yang beralih ke peran baru.</a:t>
            </a:r>
          </a:p>
        </p:txBody>
      </p:sp>
      <p:sp>
        <p:nvSpPr>
          <p:cNvPr name="TextBox 8" id="8"/>
          <p:cNvSpPr txBox="true"/>
          <p:nvPr/>
        </p:nvSpPr>
        <p:spPr>
          <a:xfrm rot="0">
            <a:off x="769579" y="9201150"/>
            <a:ext cx="7266004" cy="325755"/>
          </a:xfrm>
          <a:prstGeom prst="rect">
            <a:avLst/>
          </a:prstGeom>
        </p:spPr>
        <p:txBody>
          <a:bodyPr anchor="t" rtlCol="false" tIns="0" lIns="0" bIns="0" rIns="0">
            <a:spAutoFit/>
          </a:bodyPr>
          <a:lstStyle/>
          <a:p>
            <a:pPr algn="l">
              <a:lnSpc>
                <a:spcPts val="2520"/>
              </a:lnSpc>
              <a:spcBef>
                <a:spcPct val="0"/>
              </a:spcBef>
            </a:pPr>
            <a:r>
              <a:rPr lang="en-US" sz="1800">
                <a:solidFill>
                  <a:srgbClr val="201E21"/>
                </a:solidFill>
                <a:latin typeface="Poppins Light"/>
                <a:ea typeface="Poppins Light"/>
                <a:cs typeface="Poppins Light"/>
                <a:sym typeface="Poppins Light"/>
              </a:rPr>
              <a:t>IF2180 Sosio-Informatika dan Profesionalisme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DAGSNGUF5YA</dc:identifier>
  <dcterms:modified xsi:type="dcterms:W3CDTF">2011-08-01T06:04:30Z</dcterms:modified>
  <cp:revision>1</cp:revision>
  <dc:title>TUGAS 2 SOSIF</dc:title>
</cp:coreProperties>
</file>

<file path=docProps/thumbnail.jpeg>
</file>